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9"/>
  </p:notesMasterIdLst>
  <p:sldIdLst>
    <p:sldId id="322" r:id="rId2"/>
    <p:sldId id="257" r:id="rId3"/>
    <p:sldId id="258" r:id="rId4"/>
    <p:sldId id="256" r:id="rId5"/>
    <p:sldId id="259" r:id="rId6"/>
    <p:sldId id="291" r:id="rId7"/>
    <p:sldId id="260" r:id="rId8"/>
    <p:sldId id="292" r:id="rId9"/>
    <p:sldId id="261" r:id="rId10"/>
    <p:sldId id="293" r:id="rId11"/>
    <p:sldId id="262" r:id="rId12"/>
    <p:sldId id="294" r:id="rId13"/>
    <p:sldId id="263" r:id="rId14"/>
    <p:sldId id="295" r:id="rId15"/>
    <p:sldId id="264" r:id="rId16"/>
    <p:sldId id="296" r:id="rId17"/>
    <p:sldId id="265" r:id="rId18"/>
    <p:sldId id="297" r:id="rId19"/>
    <p:sldId id="266" r:id="rId20"/>
    <p:sldId id="298" r:id="rId21"/>
    <p:sldId id="267" r:id="rId22"/>
    <p:sldId id="299" r:id="rId23"/>
    <p:sldId id="268" r:id="rId24"/>
    <p:sldId id="300" r:id="rId25"/>
    <p:sldId id="269" r:id="rId26"/>
    <p:sldId id="301" r:id="rId27"/>
    <p:sldId id="270" r:id="rId28"/>
    <p:sldId id="302" r:id="rId29"/>
    <p:sldId id="271" r:id="rId30"/>
    <p:sldId id="303" r:id="rId31"/>
    <p:sldId id="272" r:id="rId32"/>
    <p:sldId id="304" r:id="rId33"/>
    <p:sldId id="273" r:id="rId34"/>
    <p:sldId id="305" r:id="rId35"/>
    <p:sldId id="274" r:id="rId36"/>
    <p:sldId id="306" r:id="rId37"/>
    <p:sldId id="275" r:id="rId38"/>
    <p:sldId id="307" r:id="rId39"/>
    <p:sldId id="276" r:id="rId40"/>
    <p:sldId id="308" r:id="rId41"/>
    <p:sldId id="277" r:id="rId42"/>
    <p:sldId id="309" r:id="rId43"/>
    <p:sldId id="278" r:id="rId44"/>
    <p:sldId id="310" r:id="rId45"/>
    <p:sldId id="279" r:id="rId46"/>
    <p:sldId id="311" r:id="rId47"/>
    <p:sldId id="280" r:id="rId48"/>
    <p:sldId id="312" r:id="rId49"/>
    <p:sldId id="281" r:id="rId50"/>
    <p:sldId id="313" r:id="rId51"/>
    <p:sldId id="282" r:id="rId52"/>
    <p:sldId id="314" r:id="rId53"/>
    <p:sldId id="283" r:id="rId54"/>
    <p:sldId id="315" r:id="rId55"/>
    <p:sldId id="284" r:id="rId56"/>
    <p:sldId id="316" r:id="rId57"/>
    <p:sldId id="285" r:id="rId58"/>
    <p:sldId id="317" r:id="rId59"/>
    <p:sldId id="286" r:id="rId60"/>
    <p:sldId id="318" r:id="rId61"/>
    <p:sldId id="287" r:id="rId62"/>
    <p:sldId id="319" r:id="rId63"/>
    <p:sldId id="288" r:id="rId64"/>
    <p:sldId id="320" r:id="rId65"/>
    <p:sldId id="289" r:id="rId66"/>
    <p:sldId id="290" r:id="rId67"/>
    <p:sldId id="321" r:id="rId68"/>
  </p:sldIdLst>
  <p:sldSz cx="9144000" cy="6858000" type="screen4x3"/>
  <p:notesSz cx="6858000" cy="9144000"/>
  <p:defaultTextStyle>
    <a:defPPr>
      <a:defRPr lang="en-US"/>
    </a:defPPr>
    <a:lvl1pPr algn="ctr" rtl="0" eaLnBrk="0" fontAlgn="base" hangingPunct="0">
      <a:spcBef>
        <a:spcPct val="0"/>
      </a:spcBef>
      <a:spcAft>
        <a:spcPct val="0"/>
      </a:spcAft>
      <a:defRPr sz="2400" b="1" kern="1200">
        <a:solidFill>
          <a:srgbClr val="FF9933"/>
        </a:solidFill>
        <a:latin typeface="Times New Roman" pitchFamily="18" charset="0"/>
        <a:ea typeface="+mn-ea"/>
        <a:cs typeface="+mn-cs"/>
      </a:defRPr>
    </a:lvl1pPr>
    <a:lvl2pPr marL="457200" algn="ctr" rtl="0" eaLnBrk="0" fontAlgn="base" hangingPunct="0">
      <a:spcBef>
        <a:spcPct val="0"/>
      </a:spcBef>
      <a:spcAft>
        <a:spcPct val="0"/>
      </a:spcAft>
      <a:defRPr sz="2400" b="1" kern="1200">
        <a:solidFill>
          <a:srgbClr val="FF9933"/>
        </a:solidFill>
        <a:latin typeface="Times New Roman" pitchFamily="18" charset="0"/>
        <a:ea typeface="+mn-ea"/>
        <a:cs typeface="+mn-cs"/>
      </a:defRPr>
    </a:lvl2pPr>
    <a:lvl3pPr marL="914400" algn="ctr" rtl="0" eaLnBrk="0" fontAlgn="base" hangingPunct="0">
      <a:spcBef>
        <a:spcPct val="0"/>
      </a:spcBef>
      <a:spcAft>
        <a:spcPct val="0"/>
      </a:spcAft>
      <a:defRPr sz="2400" b="1" kern="1200">
        <a:solidFill>
          <a:srgbClr val="FF9933"/>
        </a:solidFill>
        <a:latin typeface="Times New Roman" pitchFamily="18" charset="0"/>
        <a:ea typeface="+mn-ea"/>
        <a:cs typeface="+mn-cs"/>
      </a:defRPr>
    </a:lvl3pPr>
    <a:lvl4pPr marL="1371600" algn="ctr" rtl="0" eaLnBrk="0" fontAlgn="base" hangingPunct="0">
      <a:spcBef>
        <a:spcPct val="0"/>
      </a:spcBef>
      <a:spcAft>
        <a:spcPct val="0"/>
      </a:spcAft>
      <a:defRPr sz="2400" b="1" kern="1200">
        <a:solidFill>
          <a:srgbClr val="FF9933"/>
        </a:solidFill>
        <a:latin typeface="Times New Roman" pitchFamily="18" charset="0"/>
        <a:ea typeface="+mn-ea"/>
        <a:cs typeface="+mn-cs"/>
      </a:defRPr>
    </a:lvl4pPr>
    <a:lvl5pPr marL="1828800" algn="ctr" rtl="0" eaLnBrk="0" fontAlgn="base" hangingPunct="0">
      <a:spcBef>
        <a:spcPct val="0"/>
      </a:spcBef>
      <a:spcAft>
        <a:spcPct val="0"/>
      </a:spcAft>
      <a:defRPr sz="2400" b="1" kern="1200">
        <a:solidFill>
          <a:srgbClr val="FF9933"/>
        </a:solidFill>
        <a:latin typeface="Times New Roman" pitchFamily="18" charset="0"/>
        <a:ea typeface="+mn-ea"/>
        <a:cs typeface="+mn-cs"/>
      </a:defRPr>
    </a:lvl5pPr>
    <a:lvl6pPr marL="2286000" algn="l" defTabSz="914400" rtl="0" eaLnBrk="1" latinLnBrk="0" hangingPunct="1">
      <a:defRPr sz="2400" b="1" kern="1200">
        <a:solidFill>
          <a:srgbClr val="FF9933"/>
        </a:solidFill>
        <a:latin typeface="Times New Roman" pitchFamily="18" charset="0"/>
        <a:ea typeface="+mn-ea"/>
        <a:cs typeface="+mn-cs"/>
      </a:defRPr>
    </a:lvl6pPr>
    <a:lvl7pPr marL="2743200" algn="l" defTabSz="914400" rtl="0" eaLnBrk="1" latinLnBrk="0" hangingPunct="1">
      <a:defRPr sz="2400" b="1" kern="1200">
        <a:solidFill>
          <a:srgbClr val="FF9933"/>
        </a:solidFill>
        <a:latin typeface="Times New Roman" pitchFamily="18" charset="0"/>
        <a:ea typeface="+mn-ea"/>
        <a:cs typeface="+mn-cs"/>
      </a:defRPr>
    </a:lvl7pPr>
    <a:lvl8pPr marL="3200400" algn="l" defTabSz="914400" rtl="0" eaLnBrk="1" latinLnBrk="0" hangingPunct="1">
      <a:defRPr sz="2400" b="1" kern="1200">
        <a:solidFill>
          <a:srgbClr val="FF9933"/>
        </a:solidFill>
        <a:latin typeface="Times New Roman" pitchFamily="18" charset="0"/>
        <a:ea typeface="+mn-ea"/>
        <a:cs typeface="+mn-cs"/>
      </a:defRPr>
    </a:lvl8pPr>
    <a:lvl9pPr marL="3657600" algn="l" defTabSz="914400" rtl="0" eaLnBrk="1" latinLnBrk="0" hangingPunct="1">
      <a:defRPr sz="2400" b="1" kern="1200">
        <a:solidFill>
          <a:srgbClr val="FF9933"/>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00"/>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10" autoAdjust="0"/>
    <p:restoredTop sz="90929"/>
  </p:normalViewPr>
  <p:slideViewPr>
    <p:cSldViewPr>
      <p:cViewPr varScale="1">
        <p:scale>
          <a:sx n="67" d="100"/>
          <a:sy n="67" d="100"/>
        </p:scale>
        <p:origin x="-786"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145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47.xml"/><Relationship Id="rId3" Type="http://schemas.openxmlformats.org/officeDocument/2006/relationships/slide" Target="slides/slide9.xml"/><Relationship Id="rId7" Type="http://schemas.openxmlformats.org/officeDocument/2006/relationships/slide" Target="slides/slide43.xml"/><Relationship Id="rId2" Type="http://schemas.openxmlformats.org/officeDocument/2006/relationships/slide" Target="slides/slide7.xml"/><Relationship Id="rId1" Type="http://schemas.openxmlformats.org/officeDocument/2006/relationships/slide" Target="slides/slide5.xml"/><Relationship Id="rId6" Type="http://schemas.openxmlformats.org/officeDocument/2006/relationships/slide" Target="slides/slide41.xml"/><Relationship Id="rId5" Type="http://schemas.openxmlformats.org/officeDocument/2006/relationships/slide" Target="slides/slide31.xml"/><Relationship Id="rId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9F955FAF-2E92-4B69-B448-1363C0E9026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0650DE-9602-4351-AB36-C703DCD873EB}" type="slidenum">
              <a:rPr lang="en-US"/>
              <a:pPr/>
              <a:t>3</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B04FFC3-51F0-470C-B28B-4C9A3E7A8D3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91EC4E-37E6-4633-AD98-FB982988ADD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87666FE-2401-47DB-AD20-37F57DD37FA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E8CDE6-5465-4D7A-88E7-01333ABB954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5B8C05-5794-4053-AEDB-94727B0C5BC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525790-0355-4A52-80BD-C66A03B0326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AA0BF61-B60A-47B9-A8AC-86D9031655A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FE7E27B-1329-477E-A997-028E488016E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2E71F9F-0C08-40C3-A405-580CC52DAF0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40329FE-87BF-4637-81A4-F3AEBED1AA7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C880B5-5AE4-4002-9DFE-03768F8C086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fld id="{5FF7FF46-4E59-476D-A6A0-8C6D053D98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65.xml"/></Relationships>
</file>

<file path=ppt/slides/_rels/slide3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17.xml"/><Relationship Id="rId18" Type="http://schemas.openxmlformats.org/officeDocument/2006/relationships/slide" Target="slide19.xml"/><Relationship Id="rId26" Type="http://schemas.openxmlformats.org/officeDocument/2006/relationships/slide" Target="slide41.xml"/><Relationship Id="rId3" Type="http://schemas.openxmlformats.org/officeDocument/2006/relationships/slide" Target="slide5.xml"/><Relationship Id="rId21" Type="http://schemas.openxmlformats.org/officeDocument/2006/relationships/slide" Target="slide29.xml"/><Relationship Id="rId7" Type="http://schemas.openxmlformats.org/officeDocument/2006/relationships/slide" Target="slide13.xml"/><Relationship Id="rId12" Type="http://schemas.openxmlformats.org/officeDocument/2006/relationships/slide" Target="slide55.xml"/><Relationship Id="rId17" Type="http://schemas.openxmlformats.org/officeDocument/2006/relationships/slide" Target="slide57.xml"/><Relationship Id="rId25" Type="http://schemas.openxmlformats.org/officeDocument/2006/relationships/slide" Target="slide31.xml"/><Relationship Id="rId2" Type="http://schemas.openxmlformats.org/officeDocument/2006/relationships/slide" Target="slide3.xml"/><Relationship Id="rId16" Type="http://schemas.openxmlformats.org/officeDocument/2006/relationships/slide" Target="slide47.xml"/><Relationship Id="rId20" Type="http://schemas.openxmlformats.org/officeDocument/2006/relationships/slide" Target="slide23.xml"/><Relationship Id="rId29"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slide" Target="slide45.xml"/><Relationship Id="rId24" Type="http://schemas.openxmlformats.org/officeDocument/2006/relationships/slide" Target="slide59.xml"/><Relationship Id="rId32" Type="http://schemas.openxmlformats.org/officeDocument/2006/relationships/slide" Target="slide63.xml"/><Relationship Id="rId5" Type="http://schemas.openxmlformats.org/officeDocument/2006/relationships/slide" Target="slide9.xml"/><Relationship Id="rId15" Type="http://schemas.openxmlformats.org/officeDocument/2006/relationships/slide" Target="slide37.xml"/><Relationship Id="rId23" Type="http://schemas.openxmlformats.org/officeDocument/2006/relationships/slide" Target="slide49.xml"/><Relationship Id="rId28" Type="http://schemas.openxmlformats.org/officeDocument/2006/relationships/slide" Target="slide61.xml"/><Relationship Id="rId10" Type="http://schemas.openxmlformats.org/officeDocument/2006/relationships/slide" Target="slide35.xml"/><Relationship Id="rId19" Type="http://schemas.openxmlformats.org/officeDocument/2006/relationships/slide" Target="slide21.xml"/><Relationship Id="rId31" Type="http://schemas.openxmlformats.org/officeDocument/2006/relationships/slide" Target="slide53.xml"/><Relationship Id="rId4" Type="http://schemas.openxmlformats.org/officeDocument/2006/relationships/slide" Target="slide7.xml"/><Relationship Id="rId9" Type="http://schemas.openxmlformats.org/officeDocument/2006/relationships/slide" Target="slide25.xml"/><Relationship Id="rId14" Type="http://schemas.openxmlformats.org/officeDocument/2006/relationships/slide" Target="slide27.xml"/><Relationship Id="rId22" Type="http://schemas.openxmlformats.org/officeDocument/2006/relationships/slide" Target="slide39.xml"/><Relationship Id="rId27" Type="http://schemas.openxmlformats.org/officeDocument/2006/relationships/slide" Target="slide51.xml"/><Relationship Id="rId30" Type="http://schemas.openxmlformats.org/officeDocument/2006/relationships/slide" Target="slide43.xml"/></Relationships>
</file>

<file path=ppt/slides/_rels/slide4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voyagevirtuel.info/carte_france.php"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voyagevirtuel.info/carte_france.php"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6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0"/>
            <a:ext cx="7772400" cy="1143000"/>
          </a:xfrm>
        </p:spPr>
        <p:txBody>
          <a:bodyPr/>
          <a:lstStyle/>
          <a:p>
            <a:r>
              <a:rPr lang="en-US" sz="4000">
                <a:solidFill>
                  <a:srgbClr val="FF9933"/>
                </a:solidFill>
              </a:rPr>
              <a:t>Instructions for using this template.</a:t>
            </a:r>
          </a:p>
        </p:txBody>
      </p:sp>
      <p:sp>
        <p:nvSpPr>
          <p:cNvPr id="72707" name="Rectangle 3"/>
          <p:cNvSpPr>
            <a:spLocks noGrp="1" noChangeArrowheads="1"/>
          </p:cNvSpPr>
          <p:nvPr>
            <p:ph type="body" idx="1"/>
          </p:nvPr>
        </p:nvSpPr>
        <p:spPr>
          <a:xfrm>
            <a:off x="685800" y="1066800"/>
            <a:ext cx="7772400" cy="4114800"/>
          </a:xfrm>
        </p:spPr>
        <p:txBody>
          <a:bodyPr/>
          <a:lstStyle/>
          <a:p>
            <a:pPr>
              <a:lnSpc>
                <a:spcPct val="90000"/>
              </a:lnSpc>
            </a:pPr>
            <a:r>
              <a:rPr lang="en-US" sz="2800">
                <a:solidFill>
                  <a:srgbClr val="FFFF00"/>
                </a:solidFill>
              </a:rPr>
              <a:t>Remember this is Jeopardy, so where I have written “Answer” this is the prompt the students will see, and where I have “Question” should be the student’s response.</a:t>
            </a:r>
          </a:p>
          <a:p>
            <a:pPr>
              <a:lnSpc>
                <a:spcPct val="90000"/>
              </a:lnSpc>
            </a:pPr>
            <a:r>
              <a:rPr lang="en-US" sz="2800">
                <a:solidFill>
                  <a:srgbClr val="FFFF00"/>
                </a:solidFill>
              </a:rPr>
              <a:t>To enter your questions and answers, click once on the text on the slide, then highlight and just type over what’s there to replace it.  If you hit Delete or Backspace, it sometimes makes the text box disappear. </a:t>
            </a:r>
          </a:p>
          <a:p>
            <a:pPr>
              <a:lnSpc>
                <a:spcPct val="90000"/>
              </a:lnSpc>
            </a:pPr>
            <a:r>
              <a:rPr lang="en-US" sz="2800">
                <a:solidFill>
                  <a:srgbClr val="FFFF00"/>
                </a:solidFill>
              </a:rPr>
              <a:t>When clicking on the slide to move to the next appropriate slide, be sure you see the hand, not the arrow.  </a:t>
            </a:r>
            <a:r>
              <a:rPr lang="en-US" sz="2800" i="1">
                <a:solidFill>
                  <a:srgbClr val="FFFF00"/>
                </a:solidFill>
              </a:rPr>
              <a:t>(If you put your cursor over a text box, it will be an arrow and WILL NOT take you to the right location.)</a:t>
            </a:r>
          </a:p>
          <a:p>
            <a:pPr>
              <a:lnSpc>
                <a:spcPct val="90000"/>
              </a:lnSpc>
            </a:pPr>
            <a:endParaRPr lang="en-US" sz="2800">
              <a:solidFill>
                <a:srgbClr val="FFFF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43011"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3012" name="Text Box 4"/>
          <p:cNvSpPr txBox="1">
            <a:spLocks noChangeArrowheads="1"/>
          </p:cNvSpPr>
          <p:nvPr/>
        </p:nvSpPr>
        <p:spPr bwMode="auto">
          <a:xfrm>
            <a:off x="685800" y="1828800"/>
            <a:ext cx="7467600" cy="2308324"/>
          </a:xfrm>
          <a:prstGeom prst="rect">
            <a:avLst/>
          </a:prstGeom>
          <a:noFill/>
          <a:ln w="9525">
            <a:noFill/>
            <a:miter lim="800000"/>
            <a:headEnd/>
            <a:tailEnd/>
          </a:ln>
          <a:effectLst/>
        </p:spPr>
        <p:txBody>
          <a:bodyPr>
            <a:spAutoFit/>
          </a:bodyPr>
          <a:lstStyle/>
          <a:p>
            <a:pPr>
              <a:spcBef>
                <a:spcPct val="50000"/>
              </a:spcBef>
            </a:pPr>
            <a:r>
              <a:rPr lang="en-US" sz="7200" dirty="0" smtClean="0"/>
              <a:t>Je </a:t>
            </a:r>
            <a:r>
              <a:rPr lang="en-US" sz="7200" dirty="0" err="1" smtClean="0"/>
              <a:t>n’ai</a:t>
            </a:r>
            <a:r>
              <a:rPr lang="en-US" sz="7200" dirty="0" smtClean="0"/>
              <a:t> pas encore fait </a:t>
            </a:r>
            <a:r>
              <a:rPr lang="en-US" sz="7200" dirty="0" err="1" smtClean="0"/>
              <a:t>mes</a:t>
            </a:r>
            <a:r>
              <a:rPr lang="en-US" sz="7200" dirty="0" smtClean="0"/>
              <a:t> devoirs.</a:t>
            </a:r>
            <a:endParaRPr lang="en-US" sz="7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9218" name="Text Box 2"/>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9220" name="Text Box 4"/>
          <p:cNvSpPr txBox="1">
            <a:spLocks noChangeArrowheads="1"/>
          </p:cNvSpPr>
          <p:nvPr/>
        </p:nvSpPr>
        <p:spPr bwMode="auto">
          <a:xfrm>
            <a:off x="685800" y="1524000"/>
            <a:ext cx="7848600" cy="1189038"/>
          </a:xfrm>
          <a:prstGeom prst="rect">
            <a:avLst/>
          </a:prstGeom>
          <a:noFill/>
          <a:ln w="9525">
            <a:noFill/>
            <a:miter lim="800000"/>
            <a:headEnd/>
            <a:tailEnd/>
          </a:ln>
          <a:effectLst/>
        </p:spPr>
        <p:txBody>
          <a:bodyPr>
            <a:spAutoFit/>
          </a:bodyPr>
          <a:lstStyle/>
          <a:p>
            <a:pPr>
              <a:spcBef>
                <a:spcPct val="50000"/>
              </a:spcBef>
            </a:pPr>
            <a:r>
              <a:rPr lang="en-US" sz="7200" dirty="0" smtClean="0"/>
              <a:t>Elle a </a:t>
            </a:r>
            <a:r>
              <a:rPr lang="en-US" sz="7200" dirty="0" err="1" smtClean="0"/>
              <a:t>eu</a:t>
            </a:r>
            <a:r>
              <a:rPr lang="en-US" sz="7200" dirty="0" smtClean="0"/>
              <a:t> </a:t>
            </a:r>
            <a:r>
              <a:rPr lang="en-US" sz="7200" dirty="0" err="1" smtClean="0"/>
              <a:t>une</a:t>
            </a:r>
            <a:r>
              <a:rPr lang="en-US" sz="7200" dirty="0" smtClean="0"/>
              <a:t> idée.</a:t>
            </a:r>
            <a:endParaRPr lang="en-US" sz="7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4035" name="Text Box 3"/>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44036" name="Text Box 4"/>
          <p:cNvSpPr txBox="1">
            <a:spLocks noChangeArrowheads="1"/>
          </p:cNvSpPr>
          <p:nvPr/>
        </p:nvSpPr>
        <p:spPr bwMode="auto">
          <a:xfrm>
            <a:off x="685800" y="1524000"/>
            <a:ext cx="7848600" cy="2308324"/>
          </a:xfrm>
          <a:prstGeom prst="rect">
            <a:avLst/>
          </a:prstGeom>
          <a:noFill/>
          <a:ln w="9525">
            <a:noFill/>
            <a:miter lim="800000"/>
            <a:headEnd/>
            <a:tailEnd/>
          </a:ln>
          <a:effectLst/>
        </p:spPr>
        <p:txBody>
          <a:bodyPr>
            <a:spAutoFit/>
          </a:bodyPr>
          <a:lstStyle/>
          <a:p>
            <a:pPr>
              <a:spcBef>
                <a:spcPct val="50000"/>
              </a:spcBef>
            </a:pPr>
            <a:r>
              <a:rPr lang="en-US" sz="7200" dirty="0" smtClean="0"/>
              <a:t>Elle </a:t>
            </a:r>
            <a:r>
              <a:rPr lang="en-US" sz="7200" dirty="0" err="1" smtClean="0"/>
              <a:t>n’a</a:t>
            </a:r>
            <a:r>
              <a:rPr lang="en-US" sz="7200" dirty="0" smtClean="0"/>
              <a:t> </a:t>
            </a:r>
            <a:r>
              <a:rPr lang="en-US" sz="7200" dirty="0" err="1" smtClean="0"/>
              <a:t>eu</a:t>
            </a:r>
            <a:r>
              <a:rPr lang="en-US" sz="7200" dirty="0" smtClean="0"/>
              <a:t> </a:t>
            </a:r>
            <a:r>
              <a:rPr lang="en-US" sz="7200" dirty="0" err="1" smtClean="0"/>
              <a:t>aucune</a:t>
            </a:r>
            <a:r>
              <a:rPr lang="en-US" sz="7200" dirty="0" smtClean="0"/>
              <a:t> idée.</a:t>
            </a:r>
            <a:endParaRPr lang="en-US" sz="7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10245"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0246" name="Text Box 6"/>
          <p:cNvSpPr txBox="1">
            <a:spLocks noChangeArrowheads="1"/>
          </p:cNvSpPr>
          <p:nvPr/>
        </p:nvSpPr>
        <p:spPr bwMode="auto">
          <a:xfrm>
            <a:off x="609600" y="1447800"/>
            <a:ext cx="7848600" cy="3416320"/>
          </a:xfrm>
          <a:prstGeom prst="rect">
            <a:avLst/>
          </a:prstGeom>
          <a:noFill/>
          <a:ln w="9525">
            <a:noFill/>
            <a:miter lim="800000"/>
            <a:headEnd/>
            <a:tailEnd/>
          </a:ln>
          <a:effectLst/>
        </p:spPr>
        <p:txBody>
          <a:bodyPr>
            <a:spAutoFit/>
          </a:bodyPr>
          <a:lstStyle/>
          <a:p>
            <a:pPr>
              <a:spcBef>
                <a:spcPct val="50000"/>
              </a:spcBef>
            </a:pPr>
            <a:r>
              <a:rPr lang="en-US" sz="7200" dirty="0" smtClean="0"/>
              <a:t>M. Bell a </a:t>
            </a:r>
            <a:r>
              <a:rPr lang="en-US" sz="7200" dirty="0" err="1" smtClean="0"/>
              <a:t>inventé</a:t>
            </a:r>
            <a:r>
              <a:rPr lang="en-US" sz="7200" dirty="0" smtClean="0"/>
              <a:t> le </a:t>
            </a:r>
            <a:r>
              <a:rPr lang="en-US" sz="7200" dirty="0" err="1" smtClean="0"/>
              <a:t>téléphone</a:t>
            </a:r>
            <a:r>
              <a:rPr lang="en-US" sz="7200" dirty="0" smtClean="0"/>
              <a:t>. (</a:t>
            </a:r>
            <a:r>
              <a:rPr lang="en-US" sz="7200" dirty="0" err="1" smtClean="0"/>
              <a:t>personne</a:t>
            </a:r>
            <a:r>
              <a:rPr lang="en-US" sz="7200" dirty="0" smtClean="0"/>
              <a:t>…ne) </a:t>
            </a:r>
            <a:endParaRPr lang="en-US" sz="7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45059"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5060" name="Text Box 4"/>
          <p:cNvSpPr txBox="1">
            <a:spLocks noChangeArrowheads="1"/>
          </p:cNvSpPr>
          <p:nvPr/>
        </p:nvSpPr>
        <p:spPr bwMode="auto">
          <a:xfrm>
            <a:off x="609600" y="1447800"/>
            <a:ext cx="7848600" cy="3416320"/>
          </a:xfrm>
          <a:prstGeom prst="rect">
            <a:avLst/>
          </a:prstGeom>
          <a:noFill/>
          <a:ln w="9525">
            <a:noFill/>
            <a:miter lim="800000"/>
            <a:headEnd/>
            <a:tailEnd/>
          </a:ln>
          <a:effectLst/>
        </p:spPr>
        <p:txBody>
          <a:bodyPr>
            <a:spAutoFit/>
          </a:bodyPr>
          <a:lstStyle/>
          <a:p>
            <a:pPr>
              <a:spcBef>
                <a:spcPct val="50000"/>
              </a:spcBef>
            </a:pPr>
            <a:r>
              <a:rPr lang="en-US" sz="7200" dirty="0" err="1" smtClean="0"/>
              <a:t>Personne</a:t>
            </a:r>
            <a:r>
              <a:rPr lang="en-US" sz="7200" dirty="0" smtClean="0"/>
              <a:t> </a:t>
            </a:r>
            <a:r>
              <a:rPr lang="en-US" sz="7200" dirty="0" err="1" smtClean="0"/>
              <a:t>n’a</a:t>
            </a:r>
            <a:r>
              <a:rPr lang="en-US" sz="7200" dirty="0" smtClean="0"/>
              <a:t> </a:t>
            </a:r>
            <a:r>
              <a:rPr lang="en-US" sz="7200" dirty="0" err="1" smtClean="0"/>
              <a:t>inventé</a:t>
            </a:r>
            <a:r>
              <a:rPr lang="en-US" sz="7200" dirty="0" smtClean="0"/>
              <a:t> le </a:t>
            </a:r>
            <a:r>
              <a:rPr lang="en-US" sz="7200" dirty="0" err="1" smtClean="0"/>
              <a:t>téléphone</a:t>
            </a:r>
            <a:r>
              <a:rPr lang="en-US" sz="7200" dirty="0" smtClean="0"/>
              <a:t>.</a:t>
            </a:r>
            <a:endParaRPr lang="en-US" sz="7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3314" name="Text Box 2"/>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13316" name="Text Box 4"/>
          <p:cNvSpPr txBox="1">
            <a:spLocks noChangeArrowheads="1"/>
          </p:cNvSpPr>
          <p:nvPr/>
        </p:nvSpPr>
        <p:spPr bwMode="auto">
          <a:xfrm>
            <a:off x="533400" y="2057400"/>
            <a:ext cx="7924800" cy="1189038"/>
          </a:xfrm>
          <a:prstGeom prst="rect">
            <a:avLst/>
          </a:prstGeom>
          <a:noFill/>
          <a:ln w="9525">
            <a:noFill/>
            <a:miter lim="800000"/>
            <a:headEnd/>
            <a:tailEnd/>
          </a:ln>
          <a:effectLst/>
        </p:spPr>
        <p:txBody>
          <a:bodyPr>
            <a:spAutoFit/>
          </a:bodyPr>
          <a:lstStyle/>
          <a:p>
            <a:pPr>
              <a:spcBef>
                <a:spcPct val="50000"/>
              </a:spcBef>
            </a:pPr>
            <a:r>
              <a:rPr lang="en-US" sz="7200" dirty="0" smtClean="0"/>
              <a:t>I watched.</a:t>
            </a:r>
            <a:endParaRPr lang="en-US" sz="7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6083" name="Text Box 3"/>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46084" name="Text Box 4"/>
          <p:cNvSpPr txBox="1">
            <a:spLocks noChangeArrowheads="1"/>
          </p:cNvSpPr>
          <p:nvPr/>
        </p:nvSpPr>
        <p:spPr bwMode="auto">
          <a:xfrm>
            <a:off x="533400" y="205740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J’ai</a:t>
            </a:r>
            <a:r>
              <a:rPr lang="en-US" sz="7200" dirty="0" smtClean="0"/>
              <a:t> </a:t>
            </a:r>
            <a:r>
              <a:rPr lang="en-US" sz="7200" dirty="0" err="1" smtClean="0"/>
              <a:t>regardé</a:t>
            </a:r>
            <a:r>
              <a:rPr lang="en-US" sz="7200" dirty="0" smtClean="0"/>
              <a:t>.</a:t>
            </a:r>
            <a:endParaRPr lang="en-US" sz="7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4339" name="Text Box 3"/>
          <p:cNvSpPr txBox="1">
            <a:spLocks noChangeArrowheads="1"/>
          </p:cNvSpPr>
          <p:nvPr/>
        </p:nvSpPr>
        <p:spPr bwMode="auto">
          <a:xfrm>
            <a:off x="685800" y="1905000"/>
            <a:ext cx="7696200" cy="2308324"/>
          </a:xfrm>
          <a:prstGeom prst="rect">
            <a:avLst/>
          </a:prstGeom>
          <a:noFill/>
          <a:ln w="9525">
            <a:noFill/>
            <a:miter lim="800000"/>
            <a:headEnd/>
            <a:tailEnd/>
          </a:ln>
          <a:effectLst/>
        </p:spPr>
        <p:txBody>
          <a:bodyPr>
            <a:spAutoFit/>
          </a:bodyPr>
          <a:lstStyle/>
          <a:p>
            <a:pPr>
              <a:spcBef>
                <a:spcPct val="50000"/>
              </a:spcBef>
            </a:pPr>
            <a:r>
              <a:rPr lang="en-US" sz="7200" dirty="0" smtClean="0"/>
              <a:t>You lost (sing/informal)</a:t>
            </a:r>
            <a:endParaRPr lang="en-US" sz="7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7107" name="Text Box 3"/>
          <p:cNvSpPr txBox="1">
            <a:spLocks noChangeArrowheads="1"/>
          </p:cNvSpPr>
          <p:nvPr/>
        </p:nvSpPr>
        <p:spPr bwMode="auto">
          <a:xfrm>
            <a:off x="685800" y="1905000"/>
            <a:ext cx="7696200" cy="1189038"/>
          </a:xfrm>
          <a:prstGeom prst="rect">
            <a:avLst/>
          </a:prstGeom>
          <a:noFill/>
          <a:ln w="9525">
            <a:noFill/>
            <a:miter lim="800000"/>
            <a:headEnd/>
            <a:tailEnd/>
          </a:ln>
          <a:effectLst/>
        </p:spPr>
        <p:txBody>
          <a:bodyPr>
            <a:spAutoFit/>
          </a:bodyPr>
          <a:lstStyle/>
          <a:p>
            <a:pPr>
              <a:spcBef>
                <a:spcPct val="50000"/>
              </a:spcBef>
            </a:pPr>
            <a:r>
              <a:rPr lang="en-US" sz="7200" dirty="0" err="1" smtClean="0"/>
              <a:t>Tu</a:t>
            </a:r>
            <a:r>
              <a:rPr lang="en-US" sz="7200" dirty="0" smtClean="0"/>
              <a:t> as </a:t>
            </a:r>
            <a:r>
              <a:rPr lang="en-US" sz="7200" dirty="0" err="1" smtClean="0"/>
              <a:t>perdu</a:t>
            </a:r>
            <a:r>
              <a:rPr lang="en-US" sz="7200" dirty="0" smtClean="0"/>
              <a:t>.</a:t>
            </a:r>
            <a:endParaRPr lang="en-US" sz="7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5363" name="Text Box 3"/>
          <p:cNvSpPr txBox="1">
            <a:spLocks noChangeArrowheads="1"/>
          </p:cNvSpPr>
          <p:nvPr/>
        </p:nvSpPr>
        <p:spPr bwMode="auto">
          <a:xfrm>
            <a:off x="609600" y="1981200"/>
            <a:ext cx="7924800" cy="2308324"/>
          </a:xfrm>
          <a:prstGeom prst="rect">
            <a:avLst/>
          </a:prstGeom>
          <a:noFill/>
          <a:ln w="9525">
            <a:noFill/>
            <a:miter lim="800000"/>
            <a:headEnd/>
            <a:tailEnd/>
          </a:ln>
          <a:effectLst/>
        </p:spPr>
        <p:txBody>
          <a:bodyPr>
            <a:spAutoFit/>
          </a:bodyPr>
          <a:lstStyle/>
          <a:p>
            <a:pPr>
              <a:spcBef>
                <a:spcPct val="50000"/>
              </a:spcBef>
            </a:pPr>
            <a:r>
              <a:rPr lang="en-US" sz="7200" dirty="0" smtClean="0"/>
              <a:t>He surfed after school</a:t>
            </a:r>
            <a:endParaRPr lang="en-US" sz="7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838200" y="304800"/>
            <a:ext cx="6781800" cy="2667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Jeopardy</a:t>
            </a:r>
          </a:p>
        </p:txBody>
      </p:sp>
      <p:sp>
        <p:nvSpPr>
          <p:cNvPr id="3077" name="Text Box 5"/>
          <p:cNvSpPr txBox="1">
            <a:spLocks noChangeArrowheads="1"/>
          </p:cNvSpPr>
          <p:nvPr/>
        </p:nvSpPr>
        <p:spPr bwMode="auto">
          <a:xfrm>
            <a:off x="381000" y="3200400"/>
            <a:ext cx="8382000" cy="3019425"/>
          </a:xfrm>
          <a:prstGeom prst="rect">
            <a:avLst/>
          </a:prstGeom>
          <a:noFill/>
          <a:ln w="9525">
            <a:noFill/>
            <a:miter lim="800000"/>
            <a:headEnd/>
            <a:tailEnd/>
          </a:ln>
          <a:effectLst/>
        </p:spPr>
        <p:txBody>
          <a:bodyPr>
            <a:spAutoFit/>
          </a:bodyPr>
          <a:lstStyle/>
          <a:p>
            <a:r>
              <a:rPr lang="en-US" sz="4800" b="0"/>
              <a:t>Choose a category.  </a:t>
            </a:r>
          </a:p>
          <a:p>
            <a:r>
              <a:rPr lang="en-US" sz="4800" b="0"/>
              <a:t>You will be given the answer.  </a:t>
            </a:r>
          </a:p>
          <a:p>
            <a:r>
              <a:rPr lang="en-US" sz="4800" b="0"/>
              <a:t>You must give the correct question.</a:t>
            </a:r>
            <a:endParaRPr lang="en-US" b="0">
              <a:solidFill>
                <a:schemeClr val="tx1"/>
              </a:solidFill>
            </a:endParaRPr>
          </a:p>
        </p:txBody>
      </p:sp>
      <p:sp>
        <p:nvSpPr>
          <p:cNvPr id="3079" name="AutoShape 7">
            <a:hlinkClick r:id="rId2" action="ppaction://hlinksldjump" highlightClick="1"/>
            <a:hlinkHover r:id="" action="ppaction://noaction">
              <a:snd r:embed="rId3" name="Jeopardy.wav"/>
            </a:hlinkHover>
          </p:cNvPr>
          <p:cNvSpPr>
            <a:spLocks noChangeArrowheads="1"/>
          </p:cNvSpPr>
          <p:nvPr/>
        </p:nvSpPr>
        <p:spPr bwMode="auto">
          <a:xfrm>
            <a:off x="5867400" y="5334000"/>
            <a:ext cx="2743200" cy="1219200"/>
          </a:xfrm>
          <a:prstGeom prst="actionButtonBlank">
            <a:avLst/>
          </a:prstGeom>
          <a:solidFill>
            <a:schemeClr val="accent2"/>
          </a:solidFill>
          <a:ln w="9525">
            <a:solidFill>
              <a:schemeClr val="tx1"/>
            </a:solidFill>
            <a:miter lim="800000"/>
            <a:headEnd/>
            <a:tailEnd/>
          </a:ln>
          <a:effectLst/>
        </p:spPr>
        <p:txBody>
          <a:bodyPr wrap="none" anchor="ctr"/>
          <a:lstStyle/>
          <a:p>
            <a:r>
              <a:rPr lang="en-US">
                <a:solidFill>
                  <a:srgbClr val="FFFF00"/>
                </a:solidFill>
                <a:hlinkClick r:id="rId2" action="ppaction://hlinksldjump"/>
              </a:rPr>
              <a:t>Click to begin.</a:t>
            </a:r>
            <a:endParaRPr lang="en-US" b="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8131" name="Text Box 3"/>
          <p:cNvSpPr txBox="1">
            <a:spLocks noChangeArrowheads="1"/>
          </p:cNvSpPr>
          <p:nvPr/>
        </p:nvSpPr>
        <p:spPr bwMode="auto">
          <a:xfrm>
            <a:off x="609600" y="1981200"/>
            <a:ext cx="7924800" cy="2308324"/>
          </a:xfrm>
          <a:prstGeom prst="rect">
            <a:avLst/>
          </a:prstGeom>
          <a:noFill/>
          <a:ln w="9525">
            <a:noFill/>
            <a:miter lim="800000"/>
            <a:headEnd/>
            <a:tailEnd/>
          </a:ln>
          <a:effectLst/>
        </p:spPr>
        <p:txBody>
          <a:bodyPr>
            <a:spAutoFit/>
          </a:bodyPr>
          <a:lstStyle/>
          <a:p>
            <a:pPr>
              <a:spcBef>
                <a:spcPct val="50000"/>
              </a:spcBef>
            </a:pPr>
            <a:r>
              <a:rPr lang="en-US" sz="7200" dirty="0" smtClean="0"/>
              <a:t>Il a fait du surf après </a:t>
            </a:r>
            <a:r>
              <a:rPr lang="en-US" sz="7200" dirty="0" err="1" smtClean="0"/>
              <a:t>l’école</a:t>
            </a:r>
            <a:r>
              <a:rPr lang="en-US" sz="7200" dirty="0" smtClean="0"/>
              <a:t>.</a:t>
            </a:r>
            <a:endParaRPr lang="en-US" sz="7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6387" name="Text Box 3"/>
          <p:cNvSpPr txBox="1">
            <a:spLocks noChangeArrowheads="1"/>
          </p:cNvSpPr>
          <p:nvPr/>
        </p:nvSpPr>
        <p:spPr bwMode="auto">
          <a:xfrm>
            <a:off x="533400" y="1600200"/>
            <a:ext cx="8001000" cy="2308324"/>
          </a:xfrm>
          <a:prstGeom prst="rect">
            <a:avLst/>
          </a:prstGeom>
          <a:noFill/>
          <a:ln w="9525">
            <a:noFill/>
            <a:miter lim="800000"/>
            <a:headEnd/>
            <a:tailEnd/>
          </a:ln>
          <a:effectLst/>
        </p:spPr>
        <p:txBody>
          <a:bodyPr>
            <a:spAutoFit/>
          </a:bodyPr>
          <a:lstStyle/>
          <a:p>
            <a:pPr>
              <a:spcBef>
                <a:spcPct val="50000"/>
              </a:spcBef>
            </a:pPr>
            <a:r>
              <a:rPr lang="en-US" sz="7200" dirty="0" smtClean="0"/>
              <a:t>Yesterday, we had a lot of homework.</a:t>
            </a:r>
            <a:endParaRPr lang="en-US" sz="7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9155" name="Text Box 3"/>
          <p:cNvSpPr txBox="1">
            <a:spLocks noChangeArrowheads="1"/>
          </p:cNvSpPr>
          <p:nvPr/>
        </p:nvSpPr>
        <p:spPr bwMode="auto">
          <a:xfrm>
            <a:off x="533400" y="1600200"/>
            <a:ext cx="8001000" cy="3416320"/>
          </a:xfrm>
          <a:prstGeom prst="rect">
            <a:avLst/>
          </a:prstGeom>
          <a:noFill/>
          <a:ln w="9525">
            <a:noFill/>
            <a:miter lim="800000"/>
            <a:headEnd/>
            <a:tailEnd/>
          </a:ln>
          <a:effectLst/>
        </p:spPr>
        <p:txBody>
          <a:bodyPr>
            <a:spAutoFit/>
          </a:bodyPr>
          <a:lstStyle/>
          <a:p>
            <a:pPr>
              <a:spcBef>
                <a:spcPct val="50000"/>
              </a:spcBef>
            </a:pPr>
            <a:r>
              <a:rPr lang="en-US" sz="7200" dirty="0" err="1" smtClean="0"/>
              <a:t>Hier</a:t>
            </a:r>
            <a:r>
              <a:rPr lang="en-US" sz="7200" dirty="0" smtClean="0"/>
              <a:t>, nous </a:t>
            </a:r>
            <a:r>
              <a:rPr lang="en-US" sz="7200" dirty="0" err="1" smtClean="0"/>
              <a:t>avons</a:t>
            </a:r>
            <a:r>
              <a:rPr lang="en-US" sz="7200" dirty="0" smtClean="0"/>
              <a:t> </a:t>
            </a:r>
            <a:r>
              <a:rPr lang="en-US" sz="7200" dirty="0" err="1" smtClean="0"/>
              <a:t>eu</a:t>
            </a:r>
            <a:r>
              <a:rPr lang="en-US" sz="7200" dirty="0" smtClean="0"/>
              <a:t> beaucoup de devoirs.</a:t>
            </a:r>
            <a:endParaRPr lang="en-US" sz="7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7411" name="Text Box 3"/>
          <p:cNvSpPr txBox="1">
            <a:spLocks noChangeArrowheads="1"/>
          </p:cNvSpPr>
          <p:nvPr/>
        </p:nvSpPr>
        <p:spPr bwMode="auto">
          <a:xfrm>
            <a:off x="533400" y="1905000"/>
            <a:ext cx="8077200" cy="3416320"/>
          </a:xfrm>
          <a:prstGeom prst="rect">
            <a:avLst/>
          </a:prstGeom>
          <a:noFill/>
          <a:ln w="9525">
            <a:noFill/>
            <a:miter lim="800000"/>
            <a:headEnd/>
            <a:tailEnd/>
          </a:ln>
          <a:effectLst/>
        </p:spPr>
        <p:txBody>
          <a:bodyPr>
            <a:spAutoFit/>
          </a:bodyPr>
          <a:lstStyle/>
          <a:p>
            <a:pPr>
              <a:spcBef>
                <a:spcPct val="50000"/>
              </a:spcBef>
            </a:pPr>
            <a:r>
              <a:rPr lang="en-US" sz="7200" dirty="0" smtClean="0"/>
              <a:t>They put their cups on the table.  (All girls)</a:t>
            </a:r>
            <a:endParaRPr lang="en-US" sz="7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0179" name="Text Box 3"/>
          <p:cNvSpPr txBox="1">
            <a:spLocks noChangeArrowheads="1"/>
          </p:cNvSpPr>
          <p:nvPr/>
        </p:nvSpPr>
        <p:spPr bwMode="auto">
          <a:xfrm>
            <a:off x="533400" y="1905000"/>
            <a:ext cx="8077200" cy="2308324"/>
          </a:xfrm>
          <a:prstGeom prst="rect">
            <a:avLst/>
          </a:prstGeom>
          <a:noFill/>
          <a:ln w="9525">
            <a:noFill/>
            <a:miter lim="800000"/>
            <a:headEnd/>
            <a:tailEnd/>
          </a:ln>
          <a:effectLst/>
        </p:spPr>
        <p:txBody>
          <a:bodyPr>
            <a:spAutoFit/>
          </a:bodyPr>
          <a:lstStyle/>
          <a:p>
            <a:pPr>
              <a:spcBef>
                <a:spcPct val="50000"/>
              </a:spcBef>
            </a:pPr>
            <a:r>
              <a:rPr lang="en-US" sz="7200" dirty="0" err="1" smtClean="0"/>
              <a:t>Elles</a:t>
            </a:r>
            <a:r>
              <a:rPr lang="en-US" sz="7200" dirty="0" smtClean="0"/>
              <a:t> on </a:t>
            </a:r>
            <a:r>
              <a:rPr lang="en-US" sz="7200" dirty="0" err="1" smtClean="0"/>
              <a:t>mis</a:t>
            </a:r>
            <a:r>
              <a:rPr lang="en-US" sz="7200" dirty="0" smtClean="0"/>
              <a:t> </a:t>
            </a:r>
            <a:r>
              <a:rPr lang="en-US" sz="7200" dirty="0" err="1" smtClean="0"/>
              <a:t>leurs</a:t>
            </a:r>
            <a:r>
              <a:rPr lang="en-US" sz="7200" dirty="0" smtClean="0"/>
              <a:t> </a:t>
            </a:r>
            <a:r>
              <a:rPr lang="en-US" sz="7200" dirty="0" err="1" smtClean="0"/>
              <a:t>tasses</a:t>
            </a:r>
            <a:r>
              <a:rPr lang="en-US" sz="7200" dirty="0" smtClean="0"/>
              <a:t> </a:t>
            </a:r>
            <a:r>
              <a:rPr lang="en-US" sz="7200" dirty="0" err="1" smtClean="0"/>
              <a:t>sur</a:t>
            </a:r>
            <a:r>
              <a:rPr lang="en-US" sz="7200" dirty="0" smtClean="0"/>
              <a:t> la table.</a:t>
            </a:r>
            <a:endParaRPr lang="en-US" sz="7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8435" name="Text Box 3"/>
          <p:cNvSpPr txBox="1">
            <a:spLocks noChangeArrowheads="1"/>
          </p:cNvSpPr>
          <p:nvPr/>
        </p:nvSpPr>
        <p:spPr bwMode="auto">
          <a:xfrm>
            <a:off x="609600" y="1752600"/>
            <a:ext cx="7924800" cy="1189038"/>
          </a:xfrm>
          <a:prstGeom prst="rect">
            <a:avLst/>
          </a:prstGeom>
          <a:noFill/>
          <a:ln w="9525">
            <a:noFill/>
            <a:miter lim="800000"/>
            <a:headEnd/>
            <a:tailEnd/>
          </a:ln>
          <a:effectLst/>
        </p:spPr>
        <p:txBody>
          <a:bodyPr>
            <a:spAutoFit/>
          </a:bodyPr>
          <a:lstStyle/>
          <a:p>
            <a:pPr>
              <a:spcBef>
                <a:spcPct val="50000"/>
              </a:spcBef>
            </a:pPr>
            <a:r>
              <a:rPr lang="en-US" sz="7200" dirty="0" smtClean="0"/>
              <a:t>I went to school.</a:t>
            </a:r>
            <a:endParaRPr lang="en-US" sz="7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1203" name="Text Box 3"/>
          <p:cNvSpPr txBox="1">
            <a:spLocks noChangeArrowheads="1"/>
          </p:cNvSpPr>
          <p:nvPr/>
        </p:nvSpPr>
        <p:spPr bwMode="auto">
          <a:xfrm>
            <a:off x="609600" y="1752600"/>
            <a:ext cx="7924800" cy="2308324"/>
          </a:xfrm>
          <a:prstGeom prst="rect">
            <a:avLst/>
          </a:prstGeom>
          <a:noFill/>
          <a:ln w="9525">
            <a:noFill/>
            <a:miter lim="800000"/>
            <a:headEnd/>
            <a:tailEnd/>
          </a:ln>
          <a:effectLst/>
        </p:spPr>
        <p:txBody>
          <a:bodyPr>
            <a:spAutoFit/>
          </a:bodyPr>
          <a:lstStyle/>
          <a:p>
            <a:pPr>
              <a:spcBef>
                <a:spcPct val="50000"/>
              </a:spcBef>
            </a:pPr>
            <a:r>
              <a:rPr lang="en-US" sz="7200" dirty="0" smtClean="0"/>
              <a:t>Je </a:t>
            </a:r>
            <a:r>
              <a:rPr lang="en-US" sz="7200" dirty="0" err="1" smtClean="0"/>
              <a:t>suis</a:t>
            </a:r>
            <a:r>
              <a:rPr lang="en-US" sz="7200" dirty="0" smtClean="0"/>
              <a:t> </a:t>
            </a:r>
            <a:r>
              <a:rPr lang="en-US" sz="7200" dirty="0" err="1" smtClean="0"/>
              <a:t>allé</a:t>
            </a:r>
            <a:r>
              <a:rPr lang="en-US" sz="7200" dirty="0" smtClean="0"/>
              <a:t> à </a:t>
            </a:r>
            <a:r>
              <a:rPr lang="en-US" sz="7200" dirty="0" err="1" smtClean="0"/>
              <a:t>l’école</a:t>
            </a:r>
            <a:r>
              <a:rPr lang="en-US" sz="7200" dirty="0" smtClean="0"/>
              <a:t>.</a:t>
            </a:r>
            <a:endParaRPr lang="en-US" sz="7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9460" name="Text Box 4"/>
          <p:cNvSpPr txBox="1">
            <a:spLocks noChangeArrowheads="1"/>
          </p:cNvSpPr>
          <p:nvPr/>
        </p:nvSpPr>
        <p:spPr bwMode="auto">
          <a:xfrm>
            <a:off x="609600" y="1371600"/>
            <a:ext cx="8001000" cy="3416320"/>
          </a:xfrm>
          <a:prstGeom prst="rect">
            <a:avLst/>
          </a:prstGeom>
          <a:noFill/>
          <a:ln w="9525">
            <a:noFill/>
            <a:miter lim="800000"/>
            <a:headEnd/>
            <a:tailEnd/>
          </a:ln>
          <a:effectLst/>
        </p:spPr>
        <p:txBody>
          <a:bodyPr>
            <a:spAutoFit/>
          </a:bodyPr>
          <a:lstStyle/>
          <a:p>
            <a:pPr>
              <a:spcBef>
                <a:spcPct val="50000"/>
              </a:spcBef>
            </a:pPr>
            <a:r>
              <a:rPr lang="en-US" sz="7200" u="sng" dirty="0" smtClean="0"/>
              <a:t>All of you </a:t>
            </a:r>
            <a:r>
              <a:rPr lang="en-US" sz="7200" dirty="0" smtClean="0"/>
              <a:t>became teachers. (use formal/plural you)</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2227" name="Text Box 3"/>
          <p:cNvSpPr txBox="1">
            <a:spLocks noChangeArrowheads="1"/>
          </p:cNvSpPr>
          <p:nvPr/>
        </p:nvSpPr>
        <p:spPr bwMode="auto">
          <a:xfrm>
            <a:off x="609600" y="1371600"/>
            <a:ext cx="8001000" cy="2308324"/>
          </a:xfrm>
          <a:prstGeom prst="rect">
            <a:avLst/>
          </a:prstGeom>
          <a:noFill/>
          <a:ln w="9525">
            <a:noFill/>
            <a:miter lim="800000"/>
            <a:headEnd/>
            <a:tailEnd/>
          </a:ln>
          <a:effectLst/>
        </p:spPr>
        <p:txBody>
          <a:bodyPr>
            <a:spAutoFit/>
          </a:bodyPr>
          <a:lstStyle/>
          <a:p>
            <a:pPr>
              <a:spcBef>
                <a:spcPct val="50000"/>
              </a:spcBef>
            </a:pPr>
            <a:r>
              <a:rPr lang="en-US" sz="7200" dirty="0" err="1" smtClean="0"/>
              <a:t>Vous</a:t>
            </a:r>
            <a:r>
              <a:rPr lang="en-US" sz="7200" dirty="0" smtClean="0"/>
              <a:t> </a:t>
            </a:r>
            <a:r>
              <a:rPr lang="en-US" sz="7200" dirty="0" err="1" smtClean="0"/>
              <a:t>êtes</a:t>
            </a:r>
            <a:r>
              <a:rPr lang="en-US" sz="7200" dirty="0" smtClean="0"/>
              <a:t> </a:t>
            </a:r>
            <a:r>
              <a:rPr lang="en-US" sz="7200" dirty="0" err="1" smtClean="0"/>
              <a:t>devenus</a:t>
            </a:r>
            <a:r>
              <a:rPr lang="en-US" sz="7200" dirty="0" smtClean="0"/>
              <a:t> </a:t>
            </a:r>
            <a:r>
              <a:rPr lang="en-US" sz="7200" dirty="0" err="1" smtClean="0"/>
              <a:t>professeurs</a:t>
            </a:r>
            <a:r>
              <a:rPr lang="en-US" sz="7200" dirty="0" smtClean="0"/>
              <a: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0483" name="Text Box 3"/>
          <p:cNvSpPr txBox="1">
            <a:spLocks noChangeArrowheads="1"/>
          </p:cNvSpPr>
          <p:nvPr/>
        </p:nvSpPr>
        <p:spPr bwMode="auto">
          <a:xfrm>
            <a:off x="609600" y="1447800"/>
            <a:ext cx="7924800" cy="3416320"/>
          </a:xfrm>
          <a:prstGeom prst="rect">
            <a:avLst/>
          </a:prstGeom>
          <a:noFill/>
          <a:ln w="9525">
            <a:noFill/>
            <a:miter lim="800000"/>
            <a:headEnd/>
            <a:tailEnd/>
          </a:ln>
          <a:effectLst/>
        </p:spPr>
        <p:txBody>
          <a:bodyPr>
            <a:spAutoFit/>
          </a:bodyPr>
          <a:lstStyle/>
          <a:p>
            <a:pPr>
              <a:spcBef>
                <a:spcPct val="50000"/>
              </a:spcBef>
            </a:pPr>
            <a:r>
              <a:rPr lang="en-US" sz="7200" dirty="0" smtClean="0"/>
              <a:t>We arrived at Paris last month. (two girls)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WordArt 3" descr="Shingle"/>
          <p:cNvSpPr>
            <a:spLocks noChangeArrowheads="1" noChangeShapeType="1" noTextEdit="1"/>
          </p:cNvSpPr>
          <p:nvPr/>
        </p:nvSpPr>
        <p:spPr bwMode="auto">
          <a:xfrm>
            <a:off x="457200" y="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25" name="WordArt 5" descr="Shingle">
            <a:hlinkClick r:id="rId3" action="ppaction://hlinksldjump"/>
          </p:cNvPr>
          <p:cNvSpPr>
            <a:spLocks noChangeArrowheads="1" noChangeShapeType="1" noTextEdit="1"/>
          </p:cNvSpPr>
          <p:nvPr/>
        </p:nvSpPr>
        <p:spPr bwMode="auto">
          <a:xfrm>
            <a:off x="1524000" y="198120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30" name="AutoShape 10">
            <a:hlinkClick r:id="rId4" action="ppaction://hlinksldjump" highlightClick="1"/>
          </p:cNvPr>
          <p:cNvSpPr>
            <a:spLocks noChangeArrowheads="1"/>
          </p:cNvSpPr>
          <p:nvPr/>
        </p:nvSpPr>
        <p:spPr bwMode="auto">
          <a:xfrm>
            <a:off x="5562600" y="4724400"/>
            <a:ext cx="2971800" cy="17526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131" name="Text Box 11"/>
          <p:cNvSpPr txBox="1">
            <a:spLocks noChangeArrowheads="1"/>
          </p:cNvSpPr>
          <p:nvPr/>
        </p:nvSpPr>
        <p:spPr bwMode="auto">
          <a:xfrm>
            <a:off x="5791200" y="5105400"/>
            <a:ext cx="2514600" cy="946150"/>
          </a:xfrm>
          <a:prstGeom prst="rect">
            <a:avLst/>
          </a:prstGeom>
          <a:noFill/>
          <a:ln w="9525">
            <a:noFill/>
            <a:miter lim="800000"/>
            <a:headEnd/>
            <a:tailEnd/>
          </a:ln>
          <a:effectLst/>
        </p:spPr>
        <p:txBody>
          <a:bodyPr>
            <a:spAutoFit/>
          </a:bodyPr>
          <a:lstStyle/>
          <a:p>
            <a:pPr>
              <a:spcBef>
                <a:spcPct val="50000"/>
              </a:spcBef>
            </a:pPr>
            <a:r>
              <a:rPr lang="en-US" sz="2800">
                <a:hlinkClick r:id="rId4" action="ppaction://hlinksldjump"/>
              </a:rPr>
              <a:t>Click here for Final Jeopardy</a:t>
            </a: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0" fill="hold" grpId="0" nodeType="afterEffect">
                                  <p:stCondLst>
                                    <p:cond delay="1000"/>
                                  </p:stCondLst>
                                  <p:childTnLst>
                                    <p:set>
                                      <p:cBhvr>
                                        <p:cTn id="6" dur="1" fill="hold">
                                          <p:stCondLst>
                                            <p:cond delay="499"/>
                                          </p:stCondLst>
                                        </p:cTn>
                                        <p:tgtEl>
                                          <p:spTgt spid="5123"/>
                                        </p:tgtEl>
                                        <p:attrNameLst>
                                          <p:attrName>style.visibility</p:attrName>
                                        </p:attrNameLst>
                                      </p:cBhvr>
                                      <p:to>
                                        <p:strVal val="visible"/>
                                      </p:to>
                                    </p:set>
                                  </p:childTnLst>
                                </p:cTn>
                              </p:par>
                            </p:childTnLst>
                          </p:cTn>
                        </p:par>
                        <p:par>
                          <p:cTn id="7" fill="hold">
                            <p:stCondLst>
                              <p:cond delay="1500"/>
                            </p:stCondLst>
                            <p:childTnLst>
                              <p:par>
                                <p:cTn id="8" presetID="3" presetClass="entr" presetSubtype="0" fill="hold" grpId="0" nodeType="afterEffect">
                                  <p:stCondLst>
                                    <p:cond delay="1000"/>
                                  </p:stCondLst>
                                  <p:childTnLst>
                                    <p:set>
                                      <p:cBhvr>
                                        <p:cTn id="9" dur="1" fill="hold">
                                          <p:stCondLst>
                                            <p:cond delay="499"/>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3251" name="Text Box 3"/>
          <p:cNvSpPr txBox="1">
            <a:spLocks noChangeArrowheads="1"/>
          </p:cNvSpPr>
          <p:nvPr/>
        </p:nvSpPr>
        <p:spPr bwMode="auto">
          <a:xfrm>
            <a:off x="609600" y="1447800"/>
            <a:ext cx="7924800" cy="3416320"/>
          </a:xfrm>
          <a:prstGeom prst="rect">
            <a:avLst/>
          </a:prstGeom>
          <a:noFill/>
          <a:ln w="9525">
            <a:noFill/>
            <a:miter lim="800000"/>
            <a:headEnd/>
            <a:tailEnd/>
          </a:ln>
          <a:effectLst/>
        </p:spPr>
        <p:txBody>
          <a:bodyPr>
            <a:spAutoFit/>
          </a:bodyPr>
          <a:lstStyle/>
          <a:p>
            <a:pPr>
              <a:spcBef>
                <a:spcPct val="50000"/>
              </a:spcBef>
            </a:pPr>
            <a:r>
              <a:rPr lang="en-US" sz="7200" dirty="0" smtClean="0"/>
              <a:t>Nous </a:t>
            </a:r>
            <a:r>
              <a:rPr lang="en-US" sz="7200" dirty="0" err="1" smtClean="0"/>
              <a:t>sommes</a:t>
            </a:r>
            <a:r>
              <a:rPr lang="en-US" sz="7200" dirty="0" smtClean="0"/>
              <a:t> </a:t>
            </a:r>
            <a:r>
              <a:rPr lang="en-US" sz="7200" dirty="0" err="1" smtClean="0"/>
              <a:t>arrivées</a:t>
            </a:r>
            <a:r>
              <a:rPr lang="en-US" sz="7200" dirty="0" smtClean="0"/>
              <a:t> à Paris le </a:t>
            </a:r>
            <a:r>
              <a:rPr lang="en-US" sz="7200" dirty="0" err="1" smtClean="0"/>
              <a:t>mois</a:t>
            </a:r>
            <a:r>
              <a:rPr lang="en-US" sz="7200" dirty="0" smtClean="0"/>
              <a:t> dernier.</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1507" name="Text Box 3"/>
          <p:cNvSpPr txBox="1">
            <a:spLocks noChangeArrowheads="1"/>
          </p:cNvSpPr>
          <p:nvPr/>
        </p:nvSpPr>
        <p:spPr bwMode="auto">
          <a:xfrm>
            <a:off x="533400" y="1752600"/>
            <a:ext cx="8077200" cy="1189038"/>
          </a:xfrm>
          <a:prstGeom prst="rect">
            <a:avLst/>
          </a:prstGeom>
          <a:noFill/>
          <a:ln w="9525">
            <a:noFill/>
            <a:miter lim="800000"/>
            <a:headEnd/>
            <a:tailEnd/>
          </a:ln>
          <a:effectLst/>
        </p:spPr>
        <p:txBody>
          <a:bodyPr>
            <a:spAutoFit/>
          </a:bodyPr>
          <a:lstStyle/>
          <a:p>
            <a:pPr>
              <a:spcBef>
                <a:spcPct val="50000"/>
              </a:spcBef>
            </a:pPr>
            <a:r>
              <a:rPr lang="en-US" sz="7200" dirty="0" smtClean="0"/>
              <a:t>He died in 1878.</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4275" name="Text Box 3"/>
          <p:cNvSpPr txBox="1">
            <a:spLocks noChangeArrowheads="1"/>
          </p:cNvSpPr>
          <p:nvPr/>
        </p:nvSpPr>
        <p:spPr bwMode="auto">
          <a:xfrm>
            <a:off x="533400" y="1752600"/>
            <a:ext cx="8077200" cy="3416320"/>
          </a:xfrm>
          <a:prstGeom prst="rect">
            <a:avLst/>
          </a:prstGeom>
          <a:noFill/>
          <a:ln w="9525">
            <a:noFill/>
            <a:miter lim="800000"/>
            <a:headEnd/>
            <a:tailEnd/>
          </a:ln>
          <a:effectLst/>
        </p:spPr>
        <p:txBody>
          <a:bodyPr>
            <a:spAutoFit/>
          </a:bodyPr>
          <a:lstStyle/>
          <a:p>
            <a:pPr>
              <a:spcBef>
                <a:spcPct val="50000"/>
              </a:spcBef>
            </a:pPr>
            <a:r>
              <a:rPr lang="en-US" sz="7200" dirty="0" smtClean="0"/>
              <a:t>Il </a:t>
            </a:r>
            <a:r>
              <a:rPr lang="en-US" sz="7200" dirty="0" err="1" smtClean="0"/>
              <a:t>est</a:t>
            </a:r>
            <a:r>
              <a:rPr lang="en-US" sz="7200" dirty="0" smtClean="0"/>
              <a:t> mort en mille </a:t>
            </a:r>
            <a:r>
              <a:rPr lang="en-US" sz="7200" dirty="0" err="1" smtClean="0"/>
              <a:t>huit</a:t>
            </a:r>
            <a:r>
              <a:rPr lang="en-US" sz="7200" dirty="0" smtClean="0"/>
              <a:t> cent </a:t>
            </a:r>
            <a:r>
              <a:rPr lang="en-US" sz="7200" dirty="0" err="1" smtClean="0"/>
              <a:t>soixante</a:t>
            </a:r>
            <a:r>
              <a:rPr lang="en-US" sz="7200" dirty="0" smtClean="0"/>
              <a:t> </a:t>
            </a:r>
            <a:r>
              <a:rPr lang="en-US" sz="7200" dirty="0" err="1" smtClean="0"/>
              <a:t>dix-huit</a:t>
            </a:r>
            <a:r>
              <a:rPr lang="en-US" sz="7200" dirty="0" smtClean="0"/>
              <a:t>.</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2531" name="Text Box 3"/>
          <p:cNvSpPr txBox="1">
            <a:spLocks noChangeArrowheads="1"/>
          </p:cNvSpPr>
          <p:nvPr/>
        </p:nvSpPr>
        <p:spPr bwMode="auto">
          <a:xfrm>
            <a:off x="533400" y="1752600"/>
            <a:ext cx="8077200" cy="3416320"/>
          </a:xfrm>
          <a:prstGeom prst="rect">
            <a:avLst/>
          </a:prstGeom>
          <a:noFill/>
          <a:ln w="9525">
            <a:noFill/>
            <a:miter lim="800000"/>
            <a:headEnd/>
            <a:tailEnd/>
          </a:ln>
          <a:effectLst/>
        </p:spPr>
        <p:txBody>
          <a:bodyPr>
            <a:spAutoFit/>
          </a:bodyPr>
          <a:lstStyle/>
          <a:p>
            <a:pPr>
              <a:spcBef>
                <a:spcPct val="50000"/>
              </a:spcBef>
            </a:pPr>
            <a:r>
              <a:rPr lang="en-US" sz="7200" dirty="0" smtClean="0"/>
              <a:t>The students stayed at school for 5 hours.</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5299" name="Text Box 3"/>
          <p:cNvSpPr txBox="1">
            <a:spLocks noChangeArrowheads="1"/>
          </p:cNvSpPr>
          <p:nvPr/>
        </p:nvSpPr>
        <p:spPr bwMode="auto">
          <a:xfrm>
            <a:off x="533400" y="1752600"/>
            <a:ext cx="8077200" cy="3416320"/>
          </a:xfrm>
          <a:prstGeom prst="rect">
            <a:avLst/>
          </a:prstGeom>
          <a:noFill/>
          <a:ln w="9525">
            <a:noFill/>
            <a:miter lim="800000"/>
            <a:headEnd/>
            <a:tailEnd/>
          </a:ln>
          <a:effectLst/>
        </p:spPr>
        <p:txBody>
          <a:bodyPr>
            <a:spAutoFit/>
          </a:bodyPr>
          <a:lstStyle/>
          <a:p>
            <a:pPr>
              <a:spcBef>
                <a:spcPct val="50000"/>
              </a:spcBef>
            </a:pPr>
            <a:r>
              <a:rPr lang="en-US" sz="7200" dirty="0" smtClean="0"/>
              <a:t>Les </a:t>
            </a:r>
            <a:r>
              <a:rPr lang="en-US" sz="7200" dirty="0" err="1" smtClean="0"/>
              <a:t>étudiants</a:t>
            </a:r>
            <a:r>
              <a:rPr lang="en-US" sz="7200" dirty="0" smtClean="0"/>
              <a:t> </a:t>
            </a:r>
            <a:r>
              <a:rPr lang="en-US" sz="7200" dirty="0" err="1" smtClean="0"/>
              <a:t>sont</a:t>
            </a:r>
            <a:r>
              <a:rPr lang="en-US" sz="7200" dirty="0" smtClean="0"/>
              <a:t> </a:t>
            </a:r>
            <a:r>
              <a:rPr lang="en-US" sz="7200" dirty="0" err="1" smtClean="0"/>
              <a:t>restés</a:t>
            </a:r>
            <a:r>
              <a:rPr lang="en-US" sz="7200" dirty="0" smtClean="0"/>
              <a:t> à </a:t>
            </a:r>
            <a:r>
              <a:rPr lang="en-US" sz="7200" dirty="0" err="1" smtClean="0"/>
              <a:t>l’école</a:t>
            </a:r>
            <a:r>
              <a:rPr lang="en-US" sz="7200" dirty="0" smtClean="0"/>
              <a:t> pour </a:t>
            </a:r>
            <a:r>
              <a:rPr lang="en-US" sz="7200" dirty="0" err="1" smtClean="0"/>
              <a:t>cinq</a:t>
            </a:r>
            <a:r>
              <a:rPr lang="en-US" sz="7200" dirty="0" smtClean="0"/>
              <a:t> </a:t>
            </a:r>
            <a:r>
              <a:rPr lang="en-US" sz="7200" dirty="0" err="1" smtClean="0"/>
              <a:t>heures</a:t>
            </a:r>
            <a:r>
              <a:rPr lang="en-US" sz="7200" dirty="0" smtClean="0"/>
              <a:t>.</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3555" name="Text Box 3"/>
          <p:cNvSpPr txBox="1">
            <a:spLocks noChangeArrowheads="1"/>
          </p:cNvSpPr>
          <p:nvPr/>
        </p:nvSpPr>
        <p:spPr bwMode="auto">
          <a:xfrm>
            <a:off x="4800600" y="304800"/>
            <a:ext cx="4343400" cy="5632311"/>
          </a:xfrm>
          <a:prstGeom prst="rect">
            <a:avLst/>
          </a:prstGeom>
          <a:noFill/>
          <a:ln w="9525">
            <a:noFill/>
            <a:miter lim="800000"/>
            <a:headEnd/>
            <a:tailEnd/>
          </a:ln>
          <a:effectLst/>
        </p:spPr>
        <p:txBody>
          <a:bodyPr wrap="square">
            <a:spAutoFit/>
          </a:bodyPr>
          <a:lstStyle/>
          <a:p>
            <a:pPr>
              <a:spcBef>
                <a:spcPct val="50000"/>
              </a:spcBef>
            </a:pPr>
            <a:r>
              <a:rPr lang="en-US" sz="7200" dirty="0" smtClean="0"/>
              <a:t>Comment </a:t>
            </a:r>
            <a:r>
              <a:rPr lang="en-US" sz="7200" dirty="0" err="1" smtClean="0"/>
              <a:t>s’appelle</a:t>
            </a:r>
            <a:r>
              <a:rPr lang="en-US" sz="7200" dirty="0" smtClean="0"/>
              <a:t> la </a:t>
            </a:r>
            <a:r>
              <a:rPr lang="en-US" sz="7200" dirty="0" err="1" smtClean="0"/>
              <a:t>mer</a:t>
            </a:r>
            <a:r>
              <a:rPr lang="en-US" sz="7200" dirty="0" smtClean="0"/>
              <a:t> au </a:t>
            </a:r>
            <a:r>
              <a:rPr lang="en-US" sz="7200" dirty="0" err="1" smtClean="0"/>
              <a:t>sud</a:t>
            </a:r>
            <a:r>
              <a:rPr lang="en-US" sz="7200" dirty="0" smtClean="0"/>
              <a:t> de la France?</a:t>
            </a:r>
            <a:endParaRPr lang="en-US" dirty="0"/>
          </a:p>
        </p:txBody>
      </p:sp>
      <p:pic>
        <p:nvPicPr>
          <p:cNvPr id="33794" name="Picture 2" descr="Carte France"/>
          <p:cNvPicPr>
            <a:picLocks noChangeAspect="1" noChangeArrowheads="1"/>
          </p:cNvPicPr>
          <p:nvPr/>
        </p:nvPicPr>
        <p:blipFill>
          <a:blip r:embed="rId2" cstate="print"/>
          <a:srcRect/>
          <a:stretch>
            <a:fillRect/>
          </a:stretch>
        </p:blipFill>
        <p:spPr bwMode="auto">
          <a:xfrm>
            <a:off x="152400" y="685800"/>
            <a:ext cx="4598989" cy="4949612"/>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6323" name="Text Box 3"/>
          <p:cNvSpPr txBox="1">
            <a:spLocks noChangeArrowheads="1"/>
          </p:cNvSpPr>
          <p:nvPr/>
        </p:nvSpPr>
        <p:spPr bwMode="auto">
          <a:xfrm>
            <a:off x="609600" y="1447800"/>
            <a:ext cx="7848600" cy="2308324"/>
          </a:xfrm>
          <a:prstGeom prst="rect">
            <a:avLst/>
          </a:prstGeom>
          <a:noFill/>
          <a:ln w="9525">
            <a:noFill/>
            <a:miter lim="800000"/>
            <a:headEnd/>
            <a:tailEnd/>
          </a:ln>
          <a:effectLst/>
        </p:spPr>
        <p:txBody>
          <a:bodyPr>
            <a:spAutoFit/>
          </a:bodyPr>
          <a:lstStyle/>
          <a:p>
            <a:pPr>
              <a:spcBef>
                <a:spcPct val="50000"/>
              </a:spcBef>
            </a:pPr>
            <a:r>
              <a:rPr lang="fr-FR" sz="7200" dirty="0" smtClean="0"/>
              <a:t>Elle s’appelle la mer Méditerranée.</a:t>
            </a:r>
            <a:endParaRPr lang="fr-F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4579" name="Text Box 3"/>
          <p:cNvSpPr txBox="1">
            <a:spLocks noChangeArrowheads="1"/>
          </p:cNvSpPr>
          <p:nvPr/>
        </p:nvSpPr>
        <p:spPr bwMode="auto">
          <a:xfrm>
            <a:off x="4876800" y="914400"/>
            <a:ext cx="4267200" cy="5632311"/>
          </a:xfrm>
          <a:prstGeom prst="rect">
            <a:avLst/>
          </a:prstGeom>
          <a:noFill/>
          <a:ln w="9525">
            <a:noFill/>
            <a:miter lim="800000"/>
            <a:headEnd/>
            <a:tailEnd/>
          </a:ln>
          <a:effectLst/>
        </p:spPr>
        <p:txBody>
          <a:bodyPr wrap="square">
            <a:spAutoFit/>
          </a:bodyPr>
          <a:lstStyle/>
          <a:p>
            <a:pPr>
              <a:spcBef>
                <a:spcPct val="50000"/>
              </a:spcBef>
            </a:pPr>
            <a:r>
              <a:rPr lang="en-US" sz="7200" dirty="0" err="1" smtClean="0"/>
              <a:t>Quel</a:t>
            </a:r>
            <a:r>
              <a:rPr lang="en-US" sz="7200" dirty="0" smtClean="0"/>
              <a:t> </a:t>
            </a:r>
            <a:r>
              <a:rPr lang="en-US" sz="7200" dirty="0" err="1" smtClean="0"/>
              <a:t>est</a:t>
            </a:r>
            <a:r>
              <a:rPr lang="en-US" sz="7200" dirty="0" smtClean="0"/>
              <a:t> le pays au </a:t>
            </a:r>
            <a:r>
              <a:rPr lang="en-US" sz="7200" dirty="0" err="1" smtClean="0"/>
              <a:t>sud-ouest</a:t>
            </a:r>
            <a:r>
              <a:rPr lang="en-US" sz="7200" dirty="0" smtClean="0"/>
              <a:t> de la France?</a:t>
            </a:r>
            <a:endParaRPr lang="en-US" dirty="0"/>
          </a:p>
        </p:txBody>
      </p:sp>
      <p:pic>
        <p:nvPicPr>
          <p:cNvPr id="4" name="Picture 2" descr="Carte France"/>
          <p:cNvPicPr>
            <a:picLocks noChangeAspect="1" noChangeArrowheads="1"/>
          </p:cNvPicPr>
          <p:nvPr/>
        </p:nvPicPr>
        <p:blipFill>
          <a:blip r:embed="rId2" cstate="print"/>
          <a:srcRect/>
          <a:stretch>
            <a:fillRect/>
          </a:stretch>
        </p:blipFill>
        <p:spPr bwMode="auto">
          <a:xfrm>
            <a:off x="152400" y="685800"/>
            <a:ext cx="4598989" cy="4949612"/>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7347" name="Text Box 3"/>
          <p:cNvSpPr txBox="1">
            <a:spLocks noChangeArrowheads="1"/>
          </p:cNvSpPr>
          <p:nvPr/>
        </p:nvSpPr>
        <p:spPr bwMode="auto">
          <a:xfrm>
            <a:off x="457200" y="1600200"/>
            <a:ext cx="7848600" cy="3416320"/>
          </a:xfrm>
          <a:prstGeom prst="rect">
            <a:avLst/>
          </a:prstGeom>
          <a:noFill/>
          <a:ln w="9525">
            <a:noFill/>
            <a:miter lim="800000"/>
            <a:headEnd/>
            <a:tailEnd/>
          </a:ln>
          <a:effectLst/>
        </p:spPr>
        <p:txBody>
          <a:bodyPr>
            <a:spAutoFit/>
          </a:bodyPr>
          <a:lstStyle/>
          <a:p>
            <a:pPr>
              <a:spcBef>
                <a:spcPct val="50000"/>
              </a:spcBef>
            </a:pPr>
            <a:r>
              <a:rPr lang="en-US" sz="7200" dirty="0" smtClean="0"/>
              <a:t>Le pays au </a:t>
            </a:r>
            <a:r>
              <a:rPr lang="en-US" sz="7200" dirty="0" err="1" smtClean="0"/>
              <a:t>sud-ouest</a:t>
            </a:r>
            <a:r>
              <a:rPr lang="en-US" sz="7200" dirty="0" smtClean="0"/>
              <a:t> de la France </a:t>
            </a:r>
            <a:r>
              <a:rPr lang="en-US" sz="7200" dirty="0" err="1" smtClean="0"/>
              <a:t>est</a:t>
            </a:r>
            <a:r>
              <a:rPr lang="en-US" sz="7200" dirty="0" smtClean="0"/>
              <a:t> </a:t>
            </a:r>
            <a:r>
              <a:rPr lang="en-US" sz="7200" dirty="0" err="1" smtClean="0"/>
              <a:t>l’Espagne</a:t>
            </a:r>
            <a:r>
              <a:rPr lang="en-US" sz="7200" dirty="0" smtClean="0"/>
              <a:t>.</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5603" name="Text Box 3"/>
          <p:cNvSpPr txBox="1">
            <a:spLocks noChangeArrowheads="1"/>
          </p:cNvSpPr>
          <p:nvPr/>
        </p:nvSpPr>
        <p:spPr bwMode="auto">
          <a:xfrm>
            <a:off x="4800600" y="0"/>
            <a:ext cx="4343400" cy="6186309"/>
          </a:xfrm>
          <a:prstGeom prst="rect">
            <a:avLst/>
          </a:prstGeom>
          <a:noFill/>
          <a:ln w="9525">
            <a:noFill/>
            <a:miter lim="800000"/>
            <a:headEnd/>
            <a:tailEnd/>
          </a:ln>
          <a:effectLst/>
        </p:spPr>
        <p:txBody>
          <a:bodyPr wrap="square">
            <a:spAutoFit/>
          </a:bodyPr>
          <a:lstStyle/>
          <a:p>
            <a:pPr>
              <a:spcBef>
                <a:spcPct val="50000"/>
              </a:spcBef>
            </a:pPr>
            <a:r>
              <a:rPr lang="en-US" sz="6600" dirty="0" smtClean="0"/>
              <a:t>Si </a:t>
            </a:r>
            <a:r>
              <a:rPr lang="en-US" sz="6600" dirty="0" err="1" smtClean="0"/>
              <a:t>tu</a:t>
            </a:r>
            <a:r>
              <a:rPr lang="en-US" sz="6600" dirty="0" smtClean="0"/>
              <a:t> </a:t>
            </a:r>
            <a:r>
              <a:rPr lang="en-US" sz="6600" dirty="0" err="1" smtClean="0"/>
              <a:t>nages</a:t>
            </a:r>
            <a:r>
              <a:rPr lang="en-US" sz="6600" dirty="0" smtClean="0"/>
              <a:t> </a:t>
            </a:r>
            <a:r>
              <a:rPr lang="en-US" sz="6600" dirty="0" err="1" smtClean="0"/>
              <a:t>dans</a:t>
            </a:r>
            <a:r>
              <a:rPr lang="en-US" sz="6600" dirty="0" smtClean="0"/>
              <a:t> la </a:t>
            </a:r>
            <a:r>
              <a:rPr lang="en-US" sz="6600" dirty="0" err="1" smtClean="0"/>
              <a:t>Manche</a:t>
            </a:r>
            <a:r>
              <a:rPr lang="en-US" sz="6600" dirty="0" smtClean="0"/>
              <a:t>, </a:t>
            </a:r>
            <a:r>
              <a:rPr lang="en-US" sz="6600" dirty="0" err="1" smtClean="0"/>
              <a:t>tu</a:t>
            </a:r>
            <a:r>
              <a:rPr lang="en-US" sz="6600" dirty="0" smtClean="0"/>
              <a:t> vas arriver à </a:t>
            </a:r>
            <a:r>
              <a:rPr lang="en-US" sz="6600" dirty="0" err="1" smtClean="0"/>
              <a:t>quel</a:t>
            </a:r>
            <a:r>
              <a:rPr lang="en-US" sz="6600" dirty="0" smtClean="0"/>
              <a:t> pays?</a:t>
            </a:r>
            <a:endParaRPr lang="en-US" sz="6600" dirty="0"/>
          </a:p>
        </p:txBody>
      </p:sp>
      <p:pic>
        <p:nvPicPr>
          <p:cNvPr id="4" name="Picture 2" descr="Carte France"/>
          <p:cNvPicPr>
            <a:picLocks noChangeAspect="1" noChangeArrowheads="1"/>
          </p:cNvPicPr>
          <p:nvPr/>
        </p:nvPicPr>
        <p:blipFill>
          <a:blip r:embed="rId2" cstate="print"/>
          <a:srcRect/>
          <a:stretch>
            <a:fillRect/>
          </a:stretch>
        </p:blipFill>
        <p:spPr bwMode="auto">
          <a:xfrm>
            <a:off x="152400" y="685800"/>
            <a:ext cx="4598989" cy="49496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AutoShape 23">
            <a:hlinkClick r:id="rId2" action="ppaction://hlinksldjump" highlightClick="1"/>
          </p:cNvPr>
          <p:cNvSpPr>
            <a:spLocks noChangeArrowheads="1"/>
          </p:cNvSpPr>
          <p:nvPr/>
        </p:nvSpPr>
        <p:spPr bwMode="auto">
          <a:xfrm>
            <a:off x="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Les </a:t>
            </a:r>
          </a:p>
          <a:p>
            <a:r>
              <a:rPr lang="en-US" sz="2200" dirty="0" err="1" smtClean="0"/>
              <a:t>négations</a:t>
            </a:r>
            <a:endParaRPr lang="en-US" sz="2200" b="0" dirty="0">
              <a:solidFill>
                <a:schemeClr val="tx1"/>
              </a:solidFill>
            </a:endParaRPr>
          </a:p>
        </p:txBody>
      </p:sp>
      <p:sp>
        <p:nvSpPr>
          <p:cNvPr id="2072" name="AutoShape 24">
            <a:hlinkClick r:id="rId2" action="ppaction://hlinksldjump" highlightClick="1"/>
          </p:cNvPr>
          <p:cNvSpPr>
            <a:spLocks noChangeArrowheads="1"/>
          </p:cNvSpPr>
          <p:nvPr/>
        </p:nvSpPr>
        <p:spPr bwMode="auto">
          <a:xfrm>
            <a:off x="1524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smtClean="0"/>
              <a:t>Le passé</a:t>
            </a:r>
          </a:p>
          <a:p>
            <a:r>
              <a:rPr lang="en-US" dirty="0" err="1" smtClean="0"/>
              <a:t>Composé</a:t>
            </a:r>
            <a:endParaRPr lang="en-US" dirty="0"/>
          </a:p>
          <a:p>
            <a:r>
              <a:rPr lang="en-US" dirty="0" smtClean="0"/>
              <a:t>(</a:t>
            </a:r>
            <a:r>
              <a:rPr lang="en-US" dirty="0" err="1" smtClean="0"/>
              <a:t>avoir</a:t>
            </a:r>
            <a:r>
              <a:rPr lang="en-US" dirty="0" smtClean="0"/>
              <a:t>)</a:t>
            </a:r>
          </a:p>
        </p:txBody>
      </p:sp>
      <p:sp>
        <p:nvSpPr>
          <p:cNvPr id="2074" name="AutoShape 26">
            <a:hlinkClick r:id="rId2" action="ppaction://hlinksldjump" highlightClick="1"/>
          </p:cNvPr>
          <p:cNvSpPr>
            <a:spLocks noChangeArrowheads="1"/>
          </p:cNvSpPr>
          <p:nvPr/>
        </p:nvSpPr>
        <p:spPr bwMode="auto">
          <a:xfrm>
            <a:off x="4572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Carte de la</a:t>
            </a:r>
          </a:p>
          <a:p>
            <a:r>
              <a:rPr lang="en-US" sz="2200" dirty="0" smtClean="0"/>
              <a:t>France</a:t>
            </a:r>
            <a:endParaRPr lang="en-US" sz="2200" b="0" dirty="0">
              <a:solidFill>
                <a:schemeClr val="tx1"/>
              </a:solidFill>
            </a:endParaRPr>
          </a:p>
        </p:txBody>
      </p:sp>
      <p:sp>
        <p:nvSpPr>
          <p:cNvPr id="2075" name="AutoShape 27">
            <a:hlinkClick r:id="rId2" action="ppaction://hlinksldjump" highlightClick="1"/>
          </p:cNvPr>
          <p:cNvSpPr>
            <a:spLocks noChangeArrowheads="1"/>
          </p:cNvSpPr>
          <p:nvPr/>
        </p:nvSpPr>
        <p:spPr bwMode="auto">
          <a:xfrm>
            <a:off x="6096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Exercises </a:t>
            </a:r>
          </a:p>
          <a:p>
            <a:r>
              <a:rPr lang="en-US" sz="2200" dirty="0" err="1" smtClean="0"/>
              <a:t>d’écoute</a:t>
            </a:r>
            <a:endParaRPr lang="en-US" sz="1800" b="0" dirty="0" smtClean="0">
              <a:solidFill>
                <a:schemeClr val="tx1"/>
              </a:solidFill>
            </a:endParaRPr>
          </a:p>
        </p:txBody>
      </p:sp>
      <p:sp>
        <p:nvSpPr>
          <p:cNvPr id="2076" name="AutoShape 28">
            <a:hlinkClick r:id="rId2" action="ppaction://hlinksldjump" highlightClick="1"/>
          </p:cNvPr>
          <p:cNvSpPr>
            <a:spLocks noChangeArrowheads="1"/>
          </p:cNvSpPr>
          <p:nvPr/>
        </p:nvSpPr>
        <p:spPr bwMode="auto">
          <a:xfrm>
            <a:off x="7620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Monuments </a:t>
            </a:r>
          </a:p>
          <a:p>
            <a:r>
              <a:rPr lang="en-US" sz="2200" dirty="0" smtClean="0"/>
              <a:t>de Paris</a:t>
            </a:r>
          </a:p>
          <a:p>
            <a:r>
              <a:rPr lang="en-US" sz="2200" dirty="0" smtClean="0"/>
              <a:t>(just for fun!)</a:t>
            </a:r>
            <a:endParaRPr lang="en-US" sz="2200" dirty="0"/>
          </a:p>
        </p:txBody>
      </p:sp>
      <p:sp>
        <p:nvSpPr>
          <p:cNvPr id="2077" name="AutoShape 29">
            <a:hlinkClick r:id="" action="ppaction://noaction" highlightClick="1"/>
          </p:cNvPr>
          <p:cNvSpPr>
            <a:spLocks noChangeArrowheads="1"/>
          </p:cNvSpPr>
          <p:nvPr/>
        </p:nvSpPr>
        <p:spPr bwMode="auto">
          <a:xfrm>
            <a:off x="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a:hlinkClick r:id="rId3" action="ppaction://hlinksldjump"/>
              </a:rPr>
              <a:t>10 Point</a:t>
            </a:r>
            <a:endParaRPr lang="en-US" b="0" dirty="0">
              <a:solidFill>
                <a:schemeClr val="tx1"/>
              </a:solidFill>
            </a:endParaRPr>
          </a:p>
        </p:txBody>
      </p:sp>
      <p:sp>
        <p:nvSpPr>
          <p:cNvPr id="2078" name="AutoShape 30">
            <a:hlinkClick r:id="" action="ppaction://noaction" highlightClick="1"/>
          </p:cNvPr>
          <p:cNvSpPr>
            <a:spLocks noChangeArrowheads="1"/>
          </p:cNvSpPr>
          <p:nvPr/>
        </p:nvSpPr>
        <p:spPr bwMode="auto">
          <a:xfrm>
            <a:off x="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4" action="ppaction://hlinksldjump"/>
              </a:rPr>
              <a:t>20 Points</a:t>
            </a:r>
            <a:endParaRPr lang="en-US"/>
          </a:p>
        </p:txBody>
      </p:sp>
      <p:sp>
        <p:nvSpPr>
          <p:cNvPr id="2079" name="AutoShape 31">
            <a:hlinkClick r:id="" action="ppaction://noaction" highlightClick="1"/>
          </p:cNvPr>
          <p:cNvSpPr>
            <a:spLocks noChangeArrowheads="1"/>
          </p:cNvSpPr>
          <p:nvPr/>
        </p:nvSpPr>
        <p:spPr bwMode="auto">
          <a:xfrm>
            <a:off x="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5" action="ppaction://hlinksldjump"/>
              </a:rPr>
              <a:t>30 Points</a:t>
            </a:r>
            <a:endParaRPr lang="en-US"/>
          </a:p>
        </p:txBody>
      </p:sp>
      <p:sp>
        <p:nvSpPr>
          <p:cNvPr id="2080" name="AutoShape 32">
            <a:hlinkClick r:id="" action="ppaction://noaction" highlightClick="1"/>
          </p:cNvPr>
          <p:cNvSpPr>
            <a:spLocks noChangeArrowheads="1"/>
          </p:cNvSpPr>
          <p:nvPr/>
        </p:nvSpPr>
        <p:spPr bwMode="auto">
          <a:xfrm>
            <a:off x="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6" action="ppaction://hlinksldjump"/>
              </a:rPr>
              <a:t>40 Points</a:t>
            </a:r>
            <a:endParaRPr lang="en-US"/>
          </a:p>
        </p:txBody>
      </p:sp>
      <p:sp>
        <p:nvSpPr>
          <p:cNvPr id="2081" name="AutoShape 33">
            <a:hlinkClick r:id="" action="ppaction://noaction" highlightClick="1"/>
          </p:cNvPr>
          <p:cNvSpPr>
            <a:spLocks noChangeArrowheads="1"/>
          </p:cNvSpPr>
          <p:nvPr/>
        </p:nvSpPr>
        <p:spPr bwMode="auto">
          <a:xfrm>
            <a:off x="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7" action="ppaction://hlinksldjump"/>
              </a:rPr>
              <a:t>50 Points</a:t>
            </a:r>
            <a:endParaRPr lang="en-US"/>
          </a:p>
        </p:txBody>
      </p:sp>
      <p:sp>
        <p:nvSpPr>
          <p:cNvPr id="2082" name="AutoShape 34">
            <a:hlinkClick r:id="" action="ppaction://noaction" highlightClick="1"/>
          </p:cNvPr>
          <p:cNvSpPr>
            <a:spLocks noChangeArrowheads="1"/>
          </p:cNvSpPr>
          <p:nvPr/>
        </p:nvSpPr>
        <p:spPr bwMode="auto">
          <a:xfrm>
            <a:off x="1524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8" action="ppaction://hlinksldjump"/>
              </a:rPr>
              <a:t>10 Point</a:t>
            </a:r>
            <a:endParaRPr lang="en-US"/>
          </a:p>
        </p:txBody>
      </p:sp>
      <p:sp>
        <p:nvSpPr>
          <p:cNvPr id="2083" name="AutoShape 35">
            <a:hlinkClick r:id="" action="ppaction://noaction" highlightClick="1"/>
          </p:cNvPr>
          <p:cNvSpPr>
            <a:spLocks noChangeArrowheads="1"/>
          </p:cNvSpPr>
          <p:nvPr/>
        </p:nvSpPr>
        <p:spPr bwMode="auto">
          <a:xfrm>
            <a:off x="3048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9" action="ppaction://hlinksldjump"/>
              </a:rPr>
              <a:t>10 Point</a:t>
            </a:r>
            <a:endParaRPr lang="en-US"/>
          </a:p>
        </p:txBody>
      </p:sp>
      <p:sp>
        <p:nvSpPr>
          <p:cNvPr id="2084" name="AutoShape 36">
            <a:hlinkClick r:id="" action="ppaction://noaction" highlightClick="1"/>
          </p:cNvPr>
          <p:cNvSpPr>
            <a:spLocks noChangeArrowheads="1"/>
          </p:cNvSpPr>
          <p:nvPr/>
        </p:nvSpPr>
        <p:spPr bwMode="auto">
          <a:xfrm>
            <a:off x="4572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0" action="ppaction://hlinksldjump"/>
              </a:rPr>
              <a:t>10 Point</a:t>
            </a:r>
            <a:endParaRPr lang="en-US"/>
          </a:p>
        </p:txBody>
      </p:sp>
      <p:sp>
        <p:nvSpPr>
          <p:cNvPr id="2085" name="AutoShape 37">
            <a:hlinkClick r:id="" action="ppaction://noaction" highlightClick="1"/>
          </p:cNvPr>
          <p:cNvSpPr>
            <a:spLocks noChangeArrowheads="1"/>
          </p:cNvSpPr>
          <p:nvPr/>
        </p:nvSpPr>
        <p:spPr bwMode="auto">
          <a:xfrm>
            <a:off x="6096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1" action="ppaction://hlinksldjump"/>
              </a:rPr>
              <a:t>10 Point</a:t>
            </a:r>
            <a:endParaRPr lang="en-US"/>
          </a:p>
        </p:txBody>
      </p:sp>
      <p:sp>
        <p:nvSpPr>
          <p:cNvPr id="2086" name="AutoShape 38">
            <a:hlinkClick r:id="" action="ppaction://noaction" highlightClick="1"/>
          </p:cNvPr>
          <p:cNvSpPr>
            <a:spLocks noChangeArrowheads="1"/>
          </p:cNvSpPr>
          <p:nvPr/>
        </p:nvSpPr>
        <p:spPr bwMode="auto">
          <a:xfrm>
            <a:off x="7620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2" action="ppaction://hlinksldjump"/>
              </a:rPr>
              <a:t>10 Point</a:t>
            </a:r>
            <a:endParaRPr lang="en-US"/>
          </a:p>
        </p:txBody>
      </p:sp>
      <p:sp>
        <p:nvSpPr>
          <p:cNvPr id="2087" name="AutoShape 39">
            <a:hlinkClick r:id="" action="ppaction://noaction" highlightClick="1"/>
          </p:cNvPr>
          <p:cNvSpPr>
            <a:spLocks noChangeArrowheads="1"/>
          </p:cNvSpPr>
          <p:nvPr/>
        </p:nvSpPr>
        <p:spPr bwMode="auto">
          <a:xfrm>
            <a:off x="1524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3" action="ppaction://hlinksldjump"/>
              </a:rPr>
              <a:t>20 Points</a:t>
            </a:r>
            <a:endParaRPr lang="en-US"/>
          </a:p>
        </p:txBody>
      </p:sp>
      <p:sp>
        <p:nvSpPr>
          <p:cNvPr id="2088" name="AutoShape 40">
            <a:hlinkClick r:id="" action="ppaction://noaction" highlightClick="1"/>
          </p:cNvPr>
          <p:cNvSpPr>
            <a:spLocks noChangeArrowheads="1"/>
          </p:cNvSpPr>
          <p:nvPr/>
        </p:nvSpPr>
        <p:spPr bwMode="auto">
          <a:xfrm>
            <a:off x="3048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4" action="ppaction://hlinksldjump"/>
              </a:rPr>
              <a:t>20 Points</a:t>
            </a:r>
            <a:endParaRPr lang="en-US"/>
          </a:p>
        </p:txBody>
      </p:sp>
      <p:sp>
        <p:nvSpPr>
          <p:cNvPr id="2089" name="AutoShape 41">
            <a:hlinkClick r:id="" action="ppaction://noaction" highlightClick="1"/>
          </p:cNvPr>
          <p:cNvSpPr>
            <a:spLocks noChangeArrowheads="1"/>
          </p:cNvSpPr>
          <p:nvPr/>
        </p:nvSpPr>
        <p:spPr bwMode="auto">
          <a:xfrm>
            <a:off x="4572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5" action="ppaction://hlinksldjump"/>
              </a:rPr>
              <a:t>20 Points</a:t>
            </a:r>
            <a:endParaRPr lang="en-US"/>
          </a:p>
        </p:txBody>
      </p:sp>
      <p:sp>
        <p:nvSpPr>
          <p:cNvPr id="2090" name="AutoShape 42">
            <a:hlinkClick r:id="" action="ppaction://noaction" highlightClick="1"/>
          </p:cNvPr>
          <p:cNvSpPr>
            <a:spLocks noChangeArrowheads="1"/>
          </p:cNvSpPr>
          <p:nvPr/>
        </p:nvSpPr>
        <p:spPr bwMode="auto">
          <a:xfrm>
            <a:off x="6096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6" action="ppaction://hlinksldjump"/>
              </a:rPr>
              <a:t>20 Points</a:t>
            </a:r>
            <a:endParaRPr lang="en-US"/>
          </a:p>
        </p:txBody>
      </p:sp>
      <p:sp>
        <p:nvSpPr>
          <p:cNvPr id="2091" name="AutoShape 43">
            <a:hlinkClick r:id="" action="ppaction://noaction" highlightClick="1"/>
          </p:cNvPr>
          <p:cNvSpPr>
            <a:spLocks noChangeArrowheads="1"/>
          </p:cNvSpPr>
          <p:nvPr/>
        </p:nvSpPr>
        <p:spPr bwMode="auto">
          <a:xfrm>
            <a:off x="7620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7" action="ppaction://hlinksldjump"/>
              </a:rPr>
              <a:t>20 Points</a:t>
            </a:r>
            <a:endParaRPr lang="en-US"/>
          </a:p>
        </p:txBody>
      </p:sp>
      <p:sp>
        <p:nvSpPr>
          <p:cNvPr id="2092" name="AutoShape 44">
            <a:hlinkClick r:id="" action="ppaction://noaction" highlightClick="1"/>
          </p:cNvPr>
          <p:cNvSpPr>
            <a:spLocks noChangeArrowheads="1"/>
          </p:cNvSpPr>
          <p:nvPr/>
        </p:nvSpPr>
        <p:spPr bwMode="auto">
          <a:xfrm>
            <a:off x="1524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8" action="ppaction://hlinksldjump"/>
              </a:rPr>
              <a:t>30 Points</a:t>
            </a:r>
            <a:endParaRPr lang="en-US"/>
          </a:p>
        </p:txBody>
      </p:sp>
      <p:sp>
        <p:nvSpPr>
          <p:cNvPr id="2093" name="AutoShape 45">
            <a:hlinkClick r:id="" action="ppaction://noaction" highlightClick="1"/>
          </p:cNvPr>
          <p:cNvSpPr>
            <a:spLocks noChangeArrowheads="1"/>
          </p:cNvSpPr>
          <p:nvPr/>
        </p:nvSpPr>
        <p:spPr bwMode="auto">
          <a:xfrm>
            <a:off x="1524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9" action="ppaction://hlinksldjump"/>
              </a:rPr>
              <a:t>40 Points</a:t>
            </a:r>
            <a:endParaRPr lang="en-US"/>
          </a:p>
        </p:txBody>
      </p:sp>
      <p:sp>
        <p:nvSpPr>
          <p:cNvPr id="2094" name="AutoShape 46">
            <a:hlinkClick r:id="" action="ppaction://noaction" highlightClick="1"/>
          </p:cNvPr>
          <p:cNvSpPr>
            <a:spLocks noChangeArrowheads="1"/>
          </p:cNvSpPr>
          <p:nvPr/>
        </p:nvSpPr>
        <p:spPr bwMode="auto">
          <a:xfrm>
            <a:off x="1524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0" action="ppaction://hlinksldjump"/>
              </a:rPr>
              <a:t>50 Points</a:t>
            </a:r>
            <a:endParaRPr lang="en-US"/>
          </a:p>
        </p:txBody>
      </p:sp>
      <p:sp>
        <p:nvSpPr>
          <p:cNvPr id="2095" name="AutoShape 47">
            <a:hlinkClick r:id="" action="ppaction://noaction" highlightClick="1"/>
          </p:cNvPr>
          <p:cNvSpPr>
            <a:spLocks noChangeArrowheads="1"/>
          </p:cNvSpPr>
          <p:nvPr/>
        </p:nvSpPr>
        <p:spPr bwMode="auto">
          <a:xfrm>
            <a:off x="3048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1" action="ppaction://hlinksldjump"/>
              </a:rPr>
              <a:t>30 Points</a:t>
            </a:r>
            <a:endParaRPr lang="en-US"/>
          </a:p>
        </p:txBody>
      </p:sp>
      <p:sp>
        <p:nvSpPr>
          <p:cNvPr id="2096" name="AutoShape 48">
            <a:hlinkClick r:id="" action="ppaction://noaction" highlightClick="1"/>
          </p:cNvPr>
          <p:cNvSpPr>
            <a:spLocks noChangeArrowheads="1"/>
          </p:cNvSpPr>
          <p:nvPr/>
        </p:nvSpPr>
        <p:spPr bwMode="auto">
          <a:xfrm>
            <a:off x="4572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2" action="ppaction://hlinksldjump"/>
              </a:rPr>
              <a:t>30 Points</a:t>
            </a:r>
            <a:endParaRPr lang="en-US"/>
          </a:p>
        </p:txBody>
      </p:sp>
      <p:sp>
        <p:nvSpPr>
          <p:cNvPr id="2097" name="AutoShape 49">
            <a:hlinkClick r:id="" action="ppaction://noaction" highlightClick="1"/>
          </p:cNvPr>
          <p:cNvSpPr>
            <a:spLocks noChangeArrowheads="1"/>
          </p:cNvSpPr>
          <p:nvPr/>
        </p:nvSpPr>
        <p:spPr bwMode="auto">
          <a:xfrm>
            <a:off x="6096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3" action="ppaction://hlinksldjump"/>
              </a:rPr>
              <a:t>30 Points</a:t>
            </a:r>
            <a:endParaRPr lang="en-US"/>
          </a:p>
        </p:txBody>
      </p:sp>
      <p:sp>
        <p:nvSpPr>
          <p:cNvPr id="2098" name="AutoShape 50">
            <a:hlinkClick r:id="" action="ppaction://noaction" highlightClick="1"/>
          </p:cNvPr>
          <p:cNvSpPr>
            <a:spLocks noChangeArrowheads="1"/>
          </p:cNvSpPr>
          <p:nvPr/>
        </p:nvSpPr>
        <p:spPr bwMode="auto">
          <a:xfrm>
            <a:off x="7620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4" action="ppaction://hlinksldjump"/>
              </a:rPr>
              <a:t>30 Points</a:t>
            </a:r>
            <a:endParaRPr lang="en-US"/>
          </a:p>
        </p:txBody>
      </p:sp>
      <p:sp>
        <p:nvSpPr>
          <p:cNvPr id="2099" name="AutoShape 51">
            <a:hlinkClick r:id="" action="ppaction://noaction" highlightClick="1"/>
          </p:cNvPr>
          <p:cNvSpPr>
            <a:spLocks noChangeArrowheads="1"/>
          </p:cNvSpPr>
          <p:nvPr/>
        </p:nvSpPr>
        <p:spPr bwMode="auto">
          <a:xfrm>
            <a:off x="3048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5" action="ppaction://hlinksldjump"/>
              </a:rPr>
              <a:t>40 Points</a:t>
            </a:r>
            <a:endParaRPr lang="en-US"/>
          </a:p>
        </p:txBody>
      </p:sp>
      <p:sp>
        <p:nvSpPr>
          <p:cNvPr id="2100" name="AutoShape 52">
            <a:hlinkClick r:id="" action="ppaction://noaction" highlightClick="1"/>
          </p:cNvPr>
          <p:cNvSpPr>
            <a:spLocks noChangeArrowheads="1"/>
          </p:cNvSpPr>
          <p:nvPr/>
        </p:nvSpPr>
        <p:spPr bwMode="auto">
          <a:xfrm>
            <a:off x="4572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6" action="ppaction://hlinksldjump"/>
              </a:rPr>
              <a:t>40 Points</a:t>
            </a:r>
            <a:endParaRPr lang="en-US"/>
          </a:p>
        </p:txBody>
      </p:sp>
      <p:sp>
        <p:nvSpPr>
          <p:cNvPr id="2101" name="AutoShape 53">
            <a:hlinkClick r:id="" action="ppaction://noaction" highlightClick="1"/>
          </p:cNvPr>
          <p:cNvSpPr>
            <a:spLocks noChangeArrowheads="1"/>
          </p:cNvSpPr>
          <p:nvPr/>
        </p:nvSpPr>
        <p:spPr bwMode="auto">
          <a:xfrm>
            <a:off x="6096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7" action="ppaction://hlinksldjump"/>
              </a:rPr>
              <a:t>40 Points</a:t>
            </a:r>
            <a:endParaRPr lang="en-US"/>
          </a:p>
        </p:txBody>
      </p:sp>
      <p:sp>
        <p:nvSpPr>
          <p:cNvPr id="2102" name="AutoShape 54">
            <a:hlinkClick r:id="" action="ppaction://noaction" highlightClick="1"/>
          </p:cNvPr>
          <p:cNvSpPr>
            <a:spLocks noChangeArrowheads="1"/>
          </p:cNvSpPr>
          <p:nvPr/>
        </p:nvSpPr>
        <p:spPr bwMode="auto">
          <a:xfrm>
            <a:off x="7620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8" action="ppaction://hlinksldjump"/>
              </a:rPr>
              <a:t>40 Points</a:t>
            </a:r>
            <a:endParaRPr lang="en-US"/>
          </a:p>
        </p:txBody>
      </p:sp>
      <p:sp>
        <p:nvSpPr>
          <p:cNvPr id="2103" name="AutoShape 55">
            <a:hlinkClick r:id="" action="ppaction://noaction" highlightClick="1"/>
          </p:cNvPr>
          <p:cNvSpPr>
            <a:spLocks noChangeArrowheads="1"/>
          </p:cNvSpPr>
          <p:nvPr/>
        </p:nvSpPr>
        <p:spPr bwMode="auto">
          <a:xfrm>
            <a:off x="3048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9" action="ppaction://hlinksldjump"/>
              </a:rPr>
              <a:t>50 Points</a:t>
            </a:r>
            <a:endParaRPr lang="en-US"/>
          </a:p>
        </p:txBody>
      </p:sp>
      <p:sp>
        <p:nvSpPr>
          <p:cNvPr id="2104" name="AutoShape 56">
            <a:hlinkClick r:id="" action="ppaction://noaction" highlightClick="1"/>
          </p:cNvPr>
          <p:cNvSpPr>
            <a:spLocks noChangeArrowheads="1"/>
          </p:cNvSpPr>
          <p:nvPr/>
        </p:nvSpPr>
        <p:spPr bwMode="auto">
          <a:xfrm>
            <a:off x="4572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0" action="ppaction://hlinksldjump"/>
              </a:rPr>
              <a:t>50 Points</a:t>
            </a:r>
            <a:endParaRPr lang="en-US"/>
          </a:p>
        </p:txBody>
      </p:sp>
      <p:sp>
        <p:nvSpPr>
          <p:cNvPr id="2105" name="AutoShape 57">
            <a:hlinkClick r:id="" action="ppaction://noaction" highlightClick="1"/>
          </p:cNvPr>
          <p:cNvSpPr>
            <a:spLocks noChangeArrowheads="1"/>
          </p:cNvSpPr>
          <p:nvPr/>
        </p:nvSpPr>
        <p:spPr bwMode="auto">
          <a:xfrm>
            <a:off x="6096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1" action="ppaction://hlinksldjump"/>
              </a:rPr>
              <a:t>50 Points</a:t>
            </a:r>
            <a:endParaRPr lang="en-US"/>
          </a:p>
        </p:txBody>
      </p:sp>
      <p:sp>
        <p:nvSpPr>
          <p:cNvPr id="2106" name="AutoShape 58">
            <a:hlinkClick r:id="" action="ppaction://noaction" highlightClick="1"/>
          </p:cNvPr>
          <p:cNvSpPr>
            <a:spLocks noChangeArrowheads="1"/>
          </p:cNvSpPr>
          <p:nvPr/>
        </p:nvSpPr>
        <p:spPr bwMode="auto">
          <a:xfrm>
            <a:off x="7620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2" action="ppaction://hlinksldjump"/>
              </a:rPr>
              <a:t>50 Points</a:t>
            </a:r>
            <a:endParaRPr lang="en-US"/>
          </a:p>
        </p:txBody>
      </p:sp>
      <p:sp>
        <p:nvSpPr>
          <p:cNvPr id="2108" name="AutoShape 60">
            <a:hlinkClick r:id="rId2" action="ppaction://hlinksldjump" highlightClick="1"/>
          </p:cNvPr>
          <p:cNvSpPr>
            <a:spLocks noChangeArrowheads="1"/>
          </p:cNvSpPr>
          <p:nvPr/>
        </p:nvSpPr>
        <p:spPr bwMode="auto">
          <a:xfrm>
            <a:off x="3048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300" dirty="0" smtClean="0"/>
              <a:t>Le passé </a:t>
            </a:r>
          </a:p>
          <a:p>
            <a:r>
              <a:rPr lang="en-US" sz="2300" dirty="0" err="1" smtClean="0"/>
              <a:t>composé</a:t>
            </a:r>
            <a:r>
              <a:rPr lang="en-US" sz="2300" dirty="0" smtClean="0"/>
              <a:t> </a:t>
            </a:r>
            <a:br>
              <a:rPr lang="en-US" sz="2300" dirty="0" smtClean="0"/>
            </a:br>
            <a:r>
              <a:rPr lang="en-US" sz="2300" dirty="0" smtClean="0"/>
              <a:t>(</a:t>
            </a:r>
            <a:r>
              <a:rPr lang="en-US" sz="2300" dirty="0" err="1" smtClean="0"/>
              <a:t>être</a:t>
            </a:r>
            <a:r>
              <a:rPr lang="en-US" sz="2300" dirty="0" smtClean="0"/>
              <a:t>)</a:t>
            </a:r>
            <a:endParaRPr lang="en-US" sz="2300" b="0"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8371" name="Text Box 3"/>
          <p:cNvSpPr txBox="1">
            <a:spLocks noChangeArrowheads="1"/>
          </p:cNvSpPr>
          <p:nvPr/>
        </p:nvSpPr>
        <p:spPr bwMode="auto">
          <a:xfrm>
            <a:off x="762000" y="1295400"/>
            <a:ext cx="7620000" cy="2308324"/>
          </a:xfrm>
          <a:prstGeom prst="rect">
            <a:avLst/>
          </a:prstGeom>
          <a:noFill/>
          <a:ln w="9525">
            <a:noFill/>
            <a:miter lim="800000"/>
            <a:headEnd/>
            <a:tailEnd/>
          </a:ln>
          <a:effectLst/>
        </p:spPr>
        <p:txBody>
          <a:bodyPr>
            <a:spAutoFit/>
          </a:bodyPr>
          <a:lstStyle/>
          <a:p>
            <a:pPr>
              <a:spcBef>
                <a:spcPct val="50000"/>
              </a:spcBef>
            </a:pPr>
            <a:r>
              <a:rPr lang="en-US" sz="7200" dirty="0" err="1" smtClean="0"/>
              <a:t>Tu</a:t>
            </a:r>
            <a:r>
              <a:rPr lang="en-US" sz="7200" dirty="0" smtClean="0"/>
              <a:t> vas arriver au </a:t>
            </a:r>
            <a:r>
              <a:rPr lang="en-US" sz="7200" dirty="0" err="1" smtClean="0"/>
              <a:t>Royaume-Uni</a:t>
            </a:r>
            <a:r>
              <a:rPr lang="en-US" sz="7200" dirty="0" smtClean="0"/>
              <a:t>.</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6627" name="Text Box 3"/>
          <p:cNvSpPr txBox="1">
            <a:spLocks noChangeArrowheads="1"/>
          </p:cNvSpPr>
          <p:nvPr/>
        </p:nvSpPr>
        <p:spPr bwMode="auto">
          <a:xfrm>
            <a:off x="4800600" y="0"/>
            <a:ext cx="4343400" cy="5632311"/>
          </a:xfrm>
          <a:prstGeom prst="rect">
            <a:avLst/>
          </a:prstGeom>
          <a:noFill/>
          <a:ln w="9525">
            <a:noFill/>
            <a:miter lim="800000"/>
            <a:headEnd/>
            <a:tailEnd/>
          </a:ln>
          <a:effectLst/>
        </p:spPr>
        <p:txBody>
          <a:bodyPr wrap="square">
            <a:spAutoFit/>
          </a:bodyPr>
          <a:lstStyle/>
          <a:p>
            <a:pPr>
              <a:spcBef>
                <a:spcPct val="50000"/>
              </a:spcBef>
            </a:pPr>
            <a:r>
              <a:rPr lang="en-US" sz="7200" dirty="0" err="1" smtClean="0"/>
              <a:t>Est-ce</a:t>
            </a:r>
            <a:r>
              <a:rPr lang="en-US" sz="7200" dirty="0" smtClean="0"/>
              <a:t> </a:t>
            </a:r>
            <a:r>
              <a:rPr lang="en-US" sz="7200" dirty="0" err="1" smtClean="0"/>
              <a:t>que</a:t>
            </a:r>
            <a:r>
              <a:rPr lang="en-US" sz="7200" dirty="0" smtClean="0"/>
              <a:t> </a:t>
            </a:r>
            <a:r>
              <a:rPr lang="en-US" sz="7200" dirty="0" err="1" smtClean="0"/>
              <a:t>tu</a:t>
            </a:r>
            <a:r>
              <a:rPr lang="en-US" sz="7200" dirty="0" smtClean="0"/>
              <a:t> </a:t>
            </a:r>
            <a:r>
              <a:rPr lang="en-US" sz="7200" dirty="0" err="1" smtClean="0"/>
              <a:t>peux</a:t>
            </a:r>
            <a:r>
              <a:rPr lang="en-US" sz="7200" dirty="0" smtClean="0"/>
              <a:t> </a:t>
            </a:r>
            <a:r>
              <a:rPr lang="en-US" sz="7200" dirty="0" err="1" smtClean="0"/>
              <a:t>aller</a:t>
            </a:r>
            <a:r>
              <a:rPr lang="en-US" sz="7200" dirty="0" smtClean="0"/>
              <a:t> à la </a:t>
            </a:r>
            <a:r>
              <a:rPr lang="en-US" sz="7200" dirty="0" err="1" smtClean="0"/>
              <a:t>plage</a:t>
            </a:r>
            <a:r>
              <a:rPr lang="en-US" sz="7200" dirty="0" smtClean="0"/>
              <a:t> à Bayonne?</a:t>
            </a:r>
            <a:endParaRPr lang="en-US" dirty="0"/>
          </a:p>
        </p:txBody>
      </p:sp>
      <p:pic>
        <p:nvPicPr>
          <p:cNvPr id="4" name="Picture 2" descr="Carte France">
            <a:hlinkClick r:id="rId2"/>
          </p:cNvPr>
          <p:cNvPicPr>
            <a:picLocks noChangeAspect="1" noChangeArrowheads="1"/>
          </p:cNvPicPr>
          <p:nvPr/>
        </p:nvPicPr>
        <p:blipFill>
          <a:blip r:embed="rId3" cstate="print"/>
          <a:srcRect/>
          <a:stretch>
            <a:fillRect/>
          </a:stretch>
        </p:blipFill>
        <p:spPr bwMode="auto">
          <a:xfrm>
            <a:off x="152400" y="685800"/>
            <a:ext cx="4598989" cy="4949612"/>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9395" name="Text Box 3"/>
          <p:cNvSpPr txBox="1">
            <a:spLocks noChangeArrowheads="1"/>
          </p:cNvSpPr>
          <p:nvPr/>
        </p:nvSpPr>
        <p:spPr bwMode="auto">
          <a:xfrm>
            <a:off x="533400" y="1447800"/>
            <a:ext cx="8153400" cy="2308324"/>
          </a:xfrm>
          <a:prstGeom prst="rect">
            <a:avLst/>
          </a:prstGeom>
          <a:noFill/>
          <a:ln w="9525">
            <a:noFill/>
            <a:miter lim="800000"/>
            <a:headEnd/>
            <a:tailEnd/>
          </a:ln>
          <a:effectLst/>
        </p:spPr>
        <p:txBody>
          <a:bodyPr>
            <a:spAutoFit/>
          </a:bodyPr>
          <a:lstStyle/>
          <a:p>
            <a:pPr>
              <a:spcBef>
                <a:spcPct val="50000"/>
              </a:spcBef>
            </a:pPr>
            <a:r>
              <a:rPr lang="en-US" sz="7200" dirty="0" err="1" smtClean="0"/>
              <a:t>Oui</a:t>
            </a:r>
            <a:r>
              <a:rPr lang="en-US" sz="7200" dirty="0" smtClean="0"/>
              <a:t>, </a:t>
            </a:r>
            <a:r>
              <a:rPr lang="en-US" sz="7200" dirty="0" err="1" smtClean="0"/>
              <a:t>tu</a:t>
            </a:r>
            <a:r>
              <a:rPr lang="en-US" sz="7200" dirty="0" smtClean="0"/>
              <a:t> </a:t>
            </a:r>
            <a:r>
              <a:rPr lang="en-US" sz="7200" dirty="0" err="1" smtClean="0"/>
              <a:t>peux</a:t>
            </a:r>
            <a:r>
              <a:rPr lang="en-US" sz="7200" dirty="0" smtClean="0"/>
              <a:t> </a:t>
            </a:r>
            <a:r>
              <a:rPr lang="en-US" sz="7200" dirty="0" err="1" smtClean="0"/>
              <a:t>aller</a:t>
            </a:r>
            <a:r>
              <a:rPr lang="en-US" sz="7200" dirty="0" smtClean="0"/>
              <a:t> à la </a:t>
            </a:r>
            <a:r>
              <a:rPr lang="en-US" sz="7200" dirty="0" err="1" smtClean="0"/>
              <a:t>plage</a:t>
            </a:r>
            <a:r>
              <a:rPr lang="en-US" sz="7200" dirty="0" smtClean="0"/>
              <a:t> à Bayonne.</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7651" name="Text Box 3"/>
          <p:cNvSpPr txBox="1">
            <a:spLocks noChangeArrowheads="1"/>
          </p:cNvSpPr>
          <p:nvPr/>
        </p:nvSpPr>
        <p:spPr bwMode="auto">
          <a:xfrm>
            <a:off x="4800600" y="1600200"/>
            <a:ext cx="3733800" cy="3416320"/>
          </a:xfrm>
          <a:prstGeom prst="rect">
            <a:avLst/>
          </a:prstGeom>
          <a:noFill/>
          <a:ln w="9525">
            <a:noFill/>
            <a:miter lim="800000"/>
            <a:headEnd/>
            <a:tailEnd/>
          </a:ln>
          <a:effectLst/>
        </p:spPr>
        <p:txBody>
          <a:bodyPr wrap="square">
            <a:spAutoFit/>
          </a:bodyPr>
          <a:lstStyle/>
          <a:p>
            <a:pPr>
              <a:spcBef>
                <a:spcPct val="50000"/>
              </a:spcBef>
            </a:pPr>
            <a:r>
              <a:rPr lang="en-US" sz="7200" dirty="0" err="1" smtClean="0"/>
              <a:t>Où</a:t>
            </a:r>
            <a:r>
              <a:rPr lang="en-US" sz="7200" dirty="0" smtClean="0"/>
              <a:t> </a:t>
            </a:r>
            <a:r>
              <a:rPr lang="en-US" sz="7200" dirty="0" err="1" smtClean="0"/>
              <a:t>sont</a:t>
            </a:r>
            <a:r>
              <a:rPr lang="en-US" sz="7200" dirty="0" smtClean="0"/>
              <a:t> les </a:t>
            </a:r>
            <a:r>
              <a:rPr lang="en-US" sz="7200" dirty="0" err="1" smtClean="0"/>
              <a:t>Alpes</a:t>
            </a:r>
            <a:r>
              <a:rPr lang="en-US" sz="7200" dirty="0" smtClean="0"/>
              <a:t>?</a:t>
            </a:r>
            <a:endParaRPr lang="en-US" dirty="0"/>
          </a:p>
        </p:txBody>
      </p:sp>
      <p:pic>
        <p:nvPicPr>
          <p:cNvPr id="4" name="Picture 2" descr="Carte France">
            <a:hlinkClick r:id="rId2"/>
          </p:cNvPr>
          <p:cNvPicPr>
            <a:picLocks noChangeAspect="1" noChangeArrowheads="1"/>
          </p:cNvPicPr>
          <p:nvPr/>
        </p:nvPicPr>
        <p:blipFill>
          <a:blip r:embed="rId3" cstate="print"/>
          <a:srcRect/>
          <a:stretch>
            <a:fillRect/>
          </a:stretch>
        </p:blipFill>
        <p:spPr bwMode="auto">
          <a:xfrm>
            <a:off x="152400" y="685800"/>
            <a:ext cx="4598989" cy="4949612"/>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0419" name="Text Box 3"/>
          <p:cNvSpPr txBox="1">
            <a:spLocks noChangeArrowheads="1"/>
          </p:cNvSpPr>
          <p:nvPr/>
        </p:nvSpPr>
        <p:spPr bwMode="auto">
          <a:xfrm>
            <a:off x="609600" y="1600200"/>
            <a:ext cx="7924800" cy="4524315"/>
          </a:xfrm>
          <a:prstGeom prst="rect">
            <a:avLst/>
          </a:prstGeom>
          <a:noFill/>
          <a:ln w="9525">
            <a:noFill/>
            <a:miter lim="800000"/>
            <a:headEnd/>
            <a:tailEnd/>
          </a:ln>
          <a:effectLst/>
        </p:spPr>
        <p:txBody>
          <a:bodyPr>
            <a:spAutoFit/>
          </a:bodyPr>
          <a:lstStyle/>
          <a:p>
            <a:pPr>
              <a:spcBef>
                <a:spcPct val="50000"/>
              </a:spcBef>
            </a:pPr>
            <a:r>
              <a:rPr lang="en-US" sz="7200" dirty="0" smtClean="0"/>
              <a:t>Les </a:t>
            </a:r>
            <a:r>
              <a:rPr lang="en-US" sz="7200" dirty="0" err="1" smtClean="0"/>
              <a:t>Alpes</a:t>
            </a:r>
            <a:r>
              <a:rPr lang="en-US" sz="7200" dirty="0" smtClean="0"/>
              <a:t> </a:t>
            </a:r>
            <a:r>
              <a:rPr lang="en-US" sz="7200" dirty="0" err="1" smtClean="0"/>
              <a:t>sont</a:t>
            </a:r>
            <a:r>
              <a:rPr lang="en-US" sz="7200" dirty="0" smtClean="0"/>
              <a:t> à </a:t>
            </a:r>
            <a:r>
              <a:rPr lang="en-US" sz="7200" dirty="0" err="1" smtClean="0"/>
              <a:t>l’est</a:t>
            </a:r>
            <a:r>
              <a:rPr lang="en-US" sz="7200" dirty="0" smtClean="0"/>
              <a:t> de la France, </a:t>
            </a:r>
            <a:r>
              <a:rPr lang="en-US" sz="7200" dirty="0" err="1" smtClean="0"/>
              <a:t>près</a:t>
            </a:r>
            <a:r>
              <a:rPr lang="en-US" sz="7200" dirty="0" smtClean="0"/>
              <a:t> de la Suisse et </a:t>
            </a:r>
            <a:r>
              <a:rPr lang="en-US" sz="7200" dirty="0" err="1" smtClean="0"/>
              <a:t>l’Italie</a:t>
            </a:r>
            <a:r>
              <a:rPr lang="en-US" sz="7200" dirty="0" smtClean="0"/>
              <a:t>.</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8675" name="Text Box 3"/>
          <p:cNvSpPr txBox="1">
            <a:spLocks noChangeArrowheads="1"/>
          </p:cNvSpPr>
          <p:nvPr/>
        </p:nvSpPr>
        <p:spPr bwMode="auto">
          <a:xfrm>
            <a:off x="762000" y="117693"/>
            <a:ext cx="7772400" cy="6740307"/>
          </a:xfrm>
          <a:prstGeom prst="rect">
            <a:avLst/>
          </a:prstGeom>
          <a:noFill/>
          <a:ln w="9525">
            <a:noFill/>
            <a:miter lim="800000"/>
            <a:headEnd/>
            <a:tailEnd/>
          </a:ln>
          <a:effectLst/>
        </p:spPr>
        <p:txBody>
          <a:bodyPr>
            <a:spAutoFit/>
          </a:bodyPr>
          <a:lstStyle/>
          <a:p>
            <a:pPr>
              <a:spcBef>
                <a:spcPct val="50000"/>
              </a:spcBef>
            </a:pPr>
            <a:r>
              <a:rPr lang="en-US" sz="7200" dirty="0" smtClean="0"/>
              <a:t>Le </a:t>
            </a:r>
            <a:r>
              <a:rPr lang="en-US" sz="7200" dirty="0" err="1" smtClean="0"/>
              <a:t>vidéo</a:t>
            </a:r>
            <a:r>
              <a:rPr lang="en-US" sz="7200" dirty="0" smtClean="0"/>
              <a:t> </a:t>
            </a:r>
            <a:r>
              <a:rPr lang="en-US" sz="7200" dirty="0" err="1" smtClean="0"/>
              <a:t>s’appelle</a:t>
            </a:r>
            <a:r>
              <a:rPr lang="en-US" sz="7200" dirty="0" smtClean="0"/>
              <a:t>:</a:t>
            </a:r>
          </a:p>
          <a:p>
            <a:pPr marL="1143000" indent="-1143000">
              <a:spcBef>
                <a:spcPct val="50000"/>
              </a:spcBef>
              <a:buAutoNum type="alphaUcPeriod"/>
            </a:pPr>
            <a:r>
              <a:rPr lang="en-US" sz="4800" dirty="0" err="1" smtClean="0"/>
              <a:t>Tchoupi</a:t>
            </a:r>
            <a:r>
              <a:rPr lang="en-US" sz="4800" dirty="0" smtClean="0"/>
              <a:t> </a:t>
            </a:r>
            <a:r>
              <a:rPr lang="en-US" sz="4800" dirty="0" err="1" smtClean="0"/>
              <a:t>sous</a:t>
            </a:r>
            <a:r>
              <a:rPr lang="en-US" sz="4800" dirty="0" smtClean="0"/>
              <a:t> la </a:t>
            </a:r>
            <a:r>
              <a:rPr lang="en-US" sz="4800" dirty="0" err="1" smtClean="0"/>
              <a:t>pluie</a:t>
            </a:r>
            <a:endParaRPr lang="en-US" sz="4800" dirty="0" smtClean="0"/>
          </a:p>
          <a:p>
            <a:pPr marL="457200" indent="-457200">
              <a:spcBef>
                <a:spcPct val="50000"/>
              </a:spcBef>
              <a:buAutoNum type="alphaUcPeriod"/>
            </a:pPr>
            <a:r>
              <a:rPr lang="en-US" sz="4800" dirty="0" smtClean="0"/>
              <a:t> </a:t>
            </a:r>
            <a:r>
              <a:rPr lang="en-US" sz="4800" dirty="0" err="1" smtClean="0"/>
              <a:t>Tchoupi</a:t>
            </a:r>
            <a:r>
              <a:rPr lang="en-US" sz="4800" dirty="0" smtClean="0"/>
              <a:t> </a:t>
            </a:r>
            <a:r>
              <a:rPr lang="en-US" sz="4800" dirty="0" err="1" smtClean="0"/>
              <a:t>sur</a:t>
            </a:r>
            <a:r>
              <a:rPr lang="en-US" sz="4800" dirty="0" smtClean="0"/>
              <a:t> la </a:t>
            </a:r>
            <a:r>
              <a:rPr lang="en-US" sz="4800" dirty="0" err="1" smtClean="0"/>
              <a:t>pluie</a:t>
            </a:r>
            <a:endParaRPr lang="en-US" sz="4800" dirty="0" smtClean="0"/>
          </a:p>
          <a:p>
            <a:pPr marL="457200" indent="-457200">
              <a:spcBef>
                <a:spcPct val="50000"/>
              </a:spcBef>
              <a:buAutoNum type="alphaUcPeriod"/>
            </a:pPr>
            <a:r>
              <a:rPr lang="en-US" sz="4800" dirty="0" err="1" smtClean="0"/>
              <a:t>Tchoupi</a:t>
            </a:r>
            <a:r>
              <a:rPr lang="en-US" sz="4800" dirty="0" smtClean="0"/>
              <a:t> </a:t>
            </a:r>
            <a:r>
              <a:rPr lang="en-US" sz="4800" dirty="0" err="1" smtClean="0"/>
              <a:t>sous</a:t>
            </a:r>
            <a:r>
              <a:rPr lang="en-US" sz="4800" dirty="0" smtClean="0"/>
              <a:t> le </a:t>
            </a:r>
            <a:r>
              <a:rPr lang="en-US" sz="4800" dirty="0" err="1" smtClean="0"/>
              <a:t>soleil</a:t>
            </a:r>
            <a:endParaRPr lang="en-US" sz="4800" dirty="0" smtClean="0"/>
          </a:p>
          <a:p>
            <a:pPr marL="457200" indent="-457200">
              <a:spcBef>
                <a:spcPct val="50000"/>
              </a:spcBef>
              <a:buAutoNum type="alphaUcPeriod"/>
            </a:pPr>
            <a:r>
              <a:rPr lang="en-US" sz="4800" dirty="0" err="1" smtClean="0"/>
              <a:t>Tchoupi</a:t>
            </a:r>
            <a:r>
              <a:rPr lang="en-US" sz="4800" dirty="0" smtClean="0"/>
              <a:t> </a:t>
            </a:r>
            <a:r>
              <a:rPr lang="en-US" sz="4800" dirty="0" err="1" smtClean="0"/>
              <a:t>sous</a:t>
            </a:r>
            <a:r>
              <a:rPr lang="en-US" sz="4800" dirty="0" smtClean="0"/>
              <a:t> la </a:t>
            </a:r>
            <a:r>
              <a:rPr lang="en-US" sz="4800" dirty="0" err="1" smtClean="0"/>
              <a:t>neige</a:t>
            </a:r>
            <a:endParaRPr lang="en-US" sz="4800" dirty="0" smtClean="0"/>
          </a:p>
          <a:p>
            <a:pPr marL="457200" indent="-457200">
              <a:spcBef>
                <a:spcPct val="50000"/>
              </a:spcBef>
            </a:pPr>
            <a:endParaRPr lang="en-US" sz="4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1443" name="Text Box 3"/>
          <p:cNvSpPr txBox="1">
            <a:spLocks noChangeArrowheads="1"/>
          </p:cNvSpPr>
          <p:nvPr/>
        </p:nvSpPr>
        <p:spPr bwMode="auto">
          <a:xfrm>
            <a:off x="685800" y="1447800"/>
            <a:ext cx="7772400" cy="2308324"/>
          </a:xfrm>
          <a:prstGeom prst="rect">
            <a:avLst/>
          </a:prstGeom>
          <a:noFill/>
          <a:ln w="9525">
            <a:noFill/>
            <a:miter lim="800000"/>
            <a:headEnd/>
            <a:tailEnd/>
          </a:ln>
          <a:effectLst/>
        </p:spPr>
        <p:txBody>
          <a:bodyPr>
            <a:spAutoFit/>
          </a:bodyPr>
          <a:lstStyle/>
          <a:p>
            <a:pPr marL="1143000" indent="-1143000">
              <a:spcBef>
                <a:spcPct val="50000"/>
              </a:spcBef>
              <a:buAutoNum type="alphaUcPeriod"/>
            </a:pPr>
            <a:r>
              <a:rPr lang="en-US" sz="7200" dirty="0" err="1" smtClean="0"/>
              <a:t>Tchoupi</a:t>
            </a:r>
            <a:r>
              <a:rPr lang="en-US" sz="7200" dirty="0" smtClean="0"/>
              <a:t> </a:t>
            </a:r>
            <a:r>
              <a:rPr lang="en-US" sz="7200" dirty="0" err="1" smtClean="0"/>
              <a:t>sous</a:t>
            </a:r>
            <a:r>
              <a:rPr lang="en-US" sz="7200" dirty="0" smtClean="0"/>
              <a:t> la </a:t>
            </a:r>
            <a:r>
              <a:rPr lang="en-US" sz="7200" dirty="0" err="1" smtClean="0"/>
              <a:t>pluie</a:t>
            </a:r>
            <a:endParaRPr lang="en-US" sz="7200"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9699" name="Text Box 3"/>
          <p:cNvSpPr txBox="1">
            <a:spLocks noChangeArrowheads="1"/>
          </p:cNvSpPr>
          <p:nvPr/>
        </p:nvSpPr>
        <p:spPr bwMode="auto">
          <a:xfrm>
            <a:off x="609600" y="0"/>
            <a:ext cx="8077200" cy="6063198"/>
          </a:xfrm>
          <a:prstGeom prst="rect">
            <a:avLst/>
          </a:prstGeom>
          <a:noFill/>
          <a:ln w="9525">
            <a:noFill/>
            <a:miter lim="800000"/>
            <a:headEnd/>
            <a:tailEnd/>
          </a:ln>
          <a:effectLst/>
        </p:spPr>
        <p:txBody>
          <a:bodyPr>
            <a:spAutoFit/>
          </a:bodyPr>
          <a:lstStyle/>
          <a:p>
            <a:pPr>
              <a:spcBef>
                <a:spcPct val="50000"/>
              </a:spcBef>
            </a:pPr>
            <a:r>
              <a:rPr lang="en-US" sz="5400" dirty="0" smtClean="0"/>
              <a:t>When looking for his footwear, </a:t>
            </a:r>
            <a:r>
              <a:rPr lang="en-US" sz="5400" dirty="0" err="1" smtClean="0"/>
              <a:t>Tchoupi</a:t>
            </a:r>
            <a:r>
              <a:rPr lang="en-US" sz="5400" dirty="0" smtClean="0"/>
              <a:t> says:</a:t>
            </a:r>
          </a:p>
          <a:p>
            <a:pPr marL="914400" indent="-914400">
              <a:spcBef>
                <a:spcPct val="50000"/>
              </a:spcBef>
              <a:buAutoNum type="alphaUcPeriod"/>
            </a:pPr>
            <a:r>
              <a:rPr lang="en-US" sz="4000" dirty="0" smtClean="0"/>
              <a:t>Ah, les </a:t>
            </a:r>
            <a:r>
              <a:rPr lang="en-US" sz="4000" dirty="0" err="1" smtClean="0"/>
              <a:t>voilà</a:t>
            </a:r>
            <a:r>
              <a:rPr lang="en-US" sz="4000" dirty="0" smtClean="0"/>
              <a:t>, </a:t>
            </a:r>
            <a:r>
              <a:rPr lang="en-US" sz="4000" dirty="0" err="1" smtClean="0"/>
              <a:t>mes</a:t>
            </a:r>
            <a:r>
              <a:rPr lang="en-US" sz="4000" dirty="0" smtClean="0"/>
              <a:t> belles </a:t>
            </a:r>
            <a:r>
              <a:rPr lang="en-US" sz="4000" dirty="0" err="1" smtClean="0"/>
              <a:t>chaussures</a:t>
            </a:r>
            <a:r>
              <a:rPr lang="en-US" sz="4000" dirty="0" smtClean="0"/>
              <a:t>!</a:t>
            </a:r>
          </a:p>
          <a:p>
            <a:pPr marL="914400" indent="-914400">
              <a:spcBef>
                <a:spcPct val="50000"/>
              </a:spcBef>
              <a:buAutoNum type="alphaUcPeriod"/>
            </a:pPr>
            <a:r>
              <a:rPr lang="en-US" sz="4000" dirty="0" smtClean="0"/>
              <a:t>Ah, les </a:t>
            </a:r>
            <a:r>
              <a:rPr lang="en-US" sz="4000" dirty="0" err="1" smtClean="0"/>
              <a:t>voilà</a:t>
            </a:r>
            <a:r>
              <a:rPr lang="en-US" sz="4000" dirty="0" smtClean="0"/>
              <a:t> </a:t>
            </a:r>
            <a:r>
              <a:rPr lang="en-US" sz="4000" dirty="0" err="1" smtClean="0"/>
              <a:t>mes</a:t>
            </a:r>
            <a:r>
              <a:rPr lang="en-US" sz="4000" dirty="0" smtClean="0"/>
              <a:t> </a:t>
            </a:r>
            <a:r>
              <a:rPr lang="en-US" sz="4000" dirty="0" err="1" smtClean="0"/>
              <a:t>bottes</a:t>
            </a:r>
            <a:r>
              <a:rPr lang="en-US" sz="4000" dirty="0" smtClean="0"/>
              <a:t>!</a:t>
            </a:r>
          </a:p>
          <a:p>
            <a:pPr marL="914400" indent="-914400">
              <a:spcBef>
                <a:spcPct val="50000"/>
              </a:spcBef>
              <a:buAutoNum type="alphaUcPeriod"/>
            </a:pPr>
            <a:r>
              <a:rPr lang="en-US" sz="4000" dirty="0" smtClean="0"/>
              <a:t>Ah, les </a:t>
            </a:r>
            <a:r>
              <a:rPr lang="en-US" sz="4000" dirty="0" err="1" smtClean="0"/>
              <a:t>voilà</a:t>
            </a:r>
            <a:r>
              <a:rPr lang="en-US" sz="4000" dirty="0" smtClean="0"/>
              <a:t>, </a:t>
            </a:r>
            <a:r>
              <a:rPr lang="en-US" sz="4000" dirty="0" err="1" smtClean="0"/>
              <a:t>mes</a:t>
            </a:r>
            <a:r>
              <a:rPr lang="en-US" sz="4000" dirty="0" smtClean="0"/>
              <a:t> belles </a:t>
            </a:r>
            <a:r>
              <a:rPr lang="en-US" sz="4000" dirty="0" err="1" smtClean="0"/>
              <a:t>bottes</a:t>
            </a:r>
            <a:r>
              <a:rPr lang="en-US" sz="4000" dirty="0" smtClean="0"/>
              <a:t>!</a:t>
            </a:r>
          </a:p>
          <a:p>
            <a:pPr marL="914400" indent="-914400">
              <a:spcBef>
                <a:spcPct val="50000"/>
              </a:spcBef>
              <a:buAutoNum type="alphaUcPeriod"/>
            </a:pPr>
            <a:r>
              <a:rPr lang="en-US" sz="4000" dirty="0" smtClean="0"/>
              <a:t>Ah, les </a:t>
            </a:r>
            <a:r>
              <a:rPr lang="en-US" sz="4000" dirty="0" err="1" smtClean="0"/>
              <a:t>voilà</a:t>
            </a:r>
            <a:r>
              <a:rPr lang="en-US" sz="4000" dirty="0" smtClean="0"/>
              <a:t>, </a:t>
            </a:r>
            <a:r>
              <a:rPr lang="en-US" sz="4000" dirty="0" err="1" smtClean="0"/>
              <a:t>tes</a:t>
            </a:r>
            <a:r>
              <a:rPr lang="en-US" sz="4000" dirty="0" smtClean="0"/>
              <a:t> belles </a:t>
            </a:r>
            <a:r>
              <a:rPr lang="en-US" sz="4000" dirty="0" err="1" smtClean="0"/>
              <a:t>bottes</a:t>
            </a:r>
            <a:r>
              <a:rPr lang="en-US" sz="4000" dirty="0" smtClean="0"/>
              <a:t>!</a:t>
            </a:r>
            <a:endParaRPr lang="en-US" sz="4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2467" name="Text Box 3"/>
          <p:cNvSpPr txBox="1">
            <a:spLocks noChangeArrowheads="1"/>
          </p:cNvSpPr>
          <p:nvPr/>
        </p:nvSpPr>
        <p:spPr bwMode="auto">
          <a:xfrm>
            <a:off x="533400" y="1371600"/>
            <a:ext cx="8077200" cy="2308324"/>
          </a:xfrm>
          <a:prstGeom prst="rect">
            <a:avLst/>
          </a:prstGeom>
          <a:noFill/>
          <a:ln w="9525">
            <a:noFill/>
            <a:miter lim="800000"/>
            <a:headEnd/>
            <a:tailEnd/>
          </a:ln>
          <a:effectLst/>
        </p:spPr>
        <p:txBody>
          <a:bodyPr>
            <a:spAutoFit/>
          </a:bodyPr>
          <a:lstStyle/>
          <a:p>
            <a:pPr marL="914400" indent="-914400">
              <a:spcBef>
                <a:spcPct val="50000"/>
              </a:spcBef>
            </a:pPr>
            <a:r>
              <a:rPr lang="en-US" sz="7200" dirty="0" smtClean="0"/>
              <a:t>C.  Ah, les </a:t>
            </a:r>
            <a:r>
              <a:rPr lang="en-US" sz="7200" dirty="0" err="1" smtClean="0"/>
              <a:t>voilà</a:t>
            </a:r>
            <a:r>
              <a:rPr lang="en-US" sz="7200" dirty="0" smtClean="0"/>
              <a:t>, </a:t>
            </a:r>
            <a:r>
              <a:rPr lang="en-US" sz="7200" dirty="0" err="1" smtClean="0"/>
              <a:t>mes</a:t>
            </a:r>
            <a:r>
              <a:rPr lang="en-US" sz="7200" dirty="0" smtClean="0"/>
              <a:t> belles </a:t>
            </a:r>
            <a:r>
              <a:rPr lang="en-US" sz="7200" dirty="0" err="1" smtClean="0"/>
              <a:t>bottes</a:t>
            </a:r>
            <a:r>
              <a:rPr lang="en-US" sz="7200" dirty="0" smtClean="0"/>
              <a:t>!</a:t>
            </a:r>
            <a:endParaRPr lang="en-US" sz="7200" dirty="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0723" name="Text Box 3"/>
          <p:cNvSpPr txBox="1">
            <a:spLocks noChangeArrowheads="1"/>
          </p:cNvSpPr>
          <p:nvPr/>
        </p:nvSpPr>
        <p:spPr bwMode="auto">
          <a:xfrm>
            <a:off x="0" y="0"/>
            <a:ext cx="9144000" cy="6801862"/>
          </a:xfrm>
          <a:prstGeom prst="rect">
            <a:avLst/>
          </a:prstGeom>
          <a:noFill/>
          <a:ln w="9525">
            <a:noFill/>
            <a:miter lim="800000"/>
            <a:headEnd/>
            <a:tailEnd/>
          </a:ln>
          <a:effectLst/>
        </p:spPr>
        <p:txBody>
          <a:bodyPr wrap="square">
            <a:spAutoFit/>
          </a:bodyPr>
          <a:lstStyle/>
          <a:p>
            <a:pPr>
              <a:spcBef>
                <a:spcPct val="50000"/>
              </a:spcBef>
            </a:pPr>
            <a:r>
              <a:rPr lang="en-US" sz="3600" dirty="0" smtClean="0"/>
              <a:t>After he gets dressed, </a:t>
            </a:r>
            <a:r>
              <a:rPr lang="en-US" sz="3600" dirty="0" err="1" smtClean="0"/>
              <a:t>Tchoupi’s</a:t>
            </a:r>
            <a:r>
              <a:rPr lang="en-US" sz="3600" dirty="0" smtClean="0"/>
              <a:t> mom says:</a:t>
            </a:r>
          </a:p>
          <a:p>
            <a:pPr marL="742950" indent="-742950">
              <a:spcBef>
                <a:spcPct val="50000"/>
              </a:spcBef>
              <a:buAutoNum type="alphaUcPeriod"/>
            </a:pPr>
            <a:r>
              <a:rPr lang="en-US" sz="4000" dirty="0" err="1" smtClean="0"/>
              <a:t>Tchoupi</a:t>
            </a:r>
            <a:r>
              <a:rPr lang="en-US" sz="4000" dirty="0" smtClean="0"/>
              <a:t>, je </a:t>
            </a:r>
            <a:r>
              <a:rPr lang="en-US" sz="4000" dirty="0" err="1" smtClean="0"/>
              <a:t>crois</a:t>
            </a:r>
            <a:r>
              <a:rPr lang="en-US" sz="4000" dirty="0" smtClean="0"/>
              <a:t> </a:t>
            </a:r>
            <a:r>
              <a:rPr lang="en-US" sz="4000" dirty="0" err="1" smtClean="0"/>
              <a:t>que</a:t>
            </a:r>
            <a:r>
              <a:rPr lang="en-US" sz="4000" dirty="0" smtClean="0"/>
              <a:t> </a:t>
            </a:r>
            <a:r>
              <a:rPr lang="en-US" sz="4000" dirty="0" err="1" smtClean="0"/>
              <a:t>tu</a:t>
            </a:r>
            <a:r>
              <a:rPr lang="en-US" sz="4000" dirty="0" smtClean="0"/>
              <a:t> as </a:t>
            </a:r>
            <a:r>
              <a:rPr lang="en-US" sz="4000" dirty="0" err="1" smtClean="0"/>
              <a:t>oublié</a:t>
            </a:r>
            <a:r>
              <a:rPr lang="en-US" sz="4000" dirty="0" smtClean="0"/>
              <a:t> </a:t>
            </a:r>
            <a:r>
              <a:rPr lang="en-US" sz="4000" dirty="0" err="1" smtClean="0"/>
              <a:t>quelque</a:t>
            </a:r>
            <a:r>
              <a:rPr lang="en-US" sz="4000" dirty="0" smtClean="0"/>
              <a:t> chose.</a:t>
            </a:r>
          </a:p>
          <a:p>
            <a:pPr marL="742950" indent="-742950">
              <a:spcBef>
                <a:spcPct val="50000"/>
              </a:spcBef>
              <a:buAutoNum type="alphaUcPeriod"/>
            </a:pPr>
            <a:r>
              <a:rPr lang="en-US" sz="4000" dirty="0" err="1" smtClean="0"/>
              <a:t>Tchoupi</a:t>
            </a:r>
            <a:r>
              <a:rPr lang="en-US" sz="4000" dirty="0" smtClean="0"/>
              <a:t>, je </a:t>
            </a:r>
            <a:r>
              <a:rPr lang="en-US" sz="4000" dirty="0" err="1" smtClean="0"/>
              <a:t>pense</a:t>
            </a:r>
            <a:r>
              <a:rPr lang="en-US" sz="4000" dirty="0" smtClean="0"/>
              <a:t> </a:t>
            </a:r>
            <a:r>
              <a:rPr lang="en-US" sz="4000" dirty="0" err="1" smtClean="0"/>
              <a:t>qu</a:t>
            </a:r>
            <a:r>
              <a:rPr lang="en-US" sz="4000" dirty="0" smtClean="0"/>
              <a:t> </a:t>
            </a:r>
            <a:r>
              <a:rPr lang="en-US" sz="4000" dirty="0" err="1" smtClean="0"/>
              <a:t>tu</a:t>
            </a:r>
            <a:r>
              <a:rPr lang="en-US" sz="4000" dirty="0" smtClean="0"/>
              <a:t> as </a:t>
            </a:r>
            <a:r>
              <a:rPr lang="en-US" sz="4000" dirty="0" err="1" smtClean="0"/>
              <a:t>oublié</a:t>
            </a:r>
            <a:r>
              <a:rPr lang="en-US" sz="4000" dirty="0" smtClean="0"/>
              <a:t> </a:t>
            </a:r>
            <a:r>
              <a:rPr lang="en-US" sz="4000" dirty="0" err="1" smtClean="0"/>
              <a:t>quelque</a:t>
            </a:r>
            <a:r>
              <a:rPr lang="en-US" sz="4000" dirty="0" smtClean="0"/>
              <a:t> chose.</a:t>
            </a:r>
          </a:p>
          <a:p>
            <a:pPr marL="742950" indent="-742950">
              <a:spcBef>
                <a:spcPct val="50000"/>
              </a:spcBef>
              <a:buAutoNum type="alphaUcPeriod"/>
            </a:pPr>
            <a:r>
              <a:rPr lang="en-US" sz="4000" dirty="0" err="1" smtClean="0"/>
              <a:t>Tchoupi</a:t>
            </a:r>
            <a:r>
              <a:rPr lang="en-US" sz="4000" dirty="0" smtClean="0"/>
              <a:t>, je </a:t>
            </a:r>
            <a:r>
              <a:rPr lang="en-US" sz="4000" dirty="0" err="1" smtClean="0"/>
              <a:t>crois</a:t>
            </a:r>
            <a:r>
              <a:rPr lang="en-US" sz="4000" dirty="0" smtClean="0"/>
              <a:t> </a:t>
            </a:r>
            <a:r>
              <a:rPr lang="en-US" sz="4000" dirty="0" err="1" smtClean="0"/>
              <a:t>que</a:t>
            </a:r>
            <a:r>
              <a:rPr lang="en-US" sz="4000" dirty="0" smtClean="0"/>
              <a:t> </a:t>
            </a:r>
            <a:r>
              <a:rPr lang="en-US" sz="4000" dirty="0" err="1" smtClean="0"/>
              <a:t>tu</a:t>
            </a:r>
            <a:r>
              <a:rPr lang="en-US" sz="4000" dirty="0" smtClean="0"/>
              <a:t> as </a:t>
            </a:r>
            <a:r>
              <a:rPr lang="en-US" sz="4000" dirty="0" err="1" smtClean="0"/>
              <a:t>mis</a:t>
            </a:r>
            <a:r>
              <a:rPr lang="en-US" sz="4000" dirty="0" smtClean="0"/>
              <a:t> </a:t>
            </a:r>
            <a:r>
              <a:rPr lang="en-US" sz="4000" dirty="0" err="1" smtClean="0"/>
              <a:t>tes</a:t>
            </a:r>
            <a:r>
              <a:rPr lang="en-US" sz="4000" dirty="0" smtClean="0"/>
              <a:t> </a:t>
            </a:r>
            <a:r>
              <a:rPr lang="en-US" sz="4000" dirty="0" err="1" smtClean="0"/>
              <a:t>bottes</a:t>
            </a:r>
            <a:r>
              <a:rPr lang="en-US" sz="4000" dirty="0" smtClean="0"/>
              <a:t>!</a:t>
            </a:r>
          </a:p>
          <a:p>
            <a:pPr marL="742950" indent="-742950">
              <a:spcBef>
                <a:spcPct val="50000"/>
              </a:spcBef>
              <a:buAutoNum type="alphaUcPeriod"/>
            </a:pPr>
            <a:r>
              <a:rPr lang="en-US" sz="4000" dirty="0" err="1" smtClean="0"/>
              <a:t>Tchoupi</a:t>
            </a:r>
            <a:r>
              <a:rPr lang="en-US" sz="4000" dirty="0" smtClean="0"/>
              <a:t>, je </a:t>
            </a:r>
            <a:r>
              <a:rPr lang="en-US" sz="4000" dirty="0" err="1" smtClean="0"/>
              <a:t>crois</a:t>
            </a:r>
            <a:r>
              <a:rPr lang="en-US" sz="4000" dirty="0" smtClean="0"/>
              <a:t> </a:t>
            </a:r>
            <a:r>
              <a:rPr lang="en-US" sz="4000" dirty="0" err="1" smtClean="0"/>
              <a:t>que</a:t>
            </a:r>
            <a:r>
              <a:rPr lang="en-US" sz="4000" dirty="0" smtClean="0"/>
              <a:t> </a:t>
            </a:r>
            <a:r>
              <a:rPr lang="en-US" sz="4000" dirty="0" err="1" smtClean="0"/>
              <a:t>tu</a:t>
            </a:r>
            <a:r>
              <a:rPr lang="en-US" sz="4000" dirty="0" smtClean="0"/>
              <a:t> as </a:t>
            </a:r>
            <a:r>
              <a:rPr lang="en-US" sz="4000" dirty="0" err="1" smtClean="0"/>
              <a:t>écouté</a:t>
            </a:r>
            <a:r>
              <a:rPr lang="en-US" sz="4000" dirty="0" smtClean="0"/>
              <a:t> </a:t>
            </a:r>
            <a:r>
              <a:rPr lang="en-US" sz="4000" dirty="0" err="1" smtClean="0"/>
              <a:t>quelque</a:t>
            </a:r>
            <a:r>
              <a:rPr lang="en-US" sz="4000" dirty="0" smtClean="0"/>
              <a:t> chose.</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146" name="Text Box 2"/>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6151" name="Text Box 7"/>
          <p:cNvSpPr txBox="1">
            <a:spLocks noChangeArrowheads="1"/>
          </p:cNvSpPr>
          <p:nvPr/>
        </p:nvSpPr>
        <p:spPr bwMode="auto">
          <a:xfrm>
            <a:off x="838200" y="2133600"/>
            <a:ext cx="7543800" cy="3416320"/>
          </a:xfrm>
          <a:prstGeom prst="rect">
            <a:avLst/>
          </a:prstGeom>
          <a:noFill/>
          <a:ln w="9525">
            <a:noFill/>
            <a:miter lim="800000"/>
            <a:headEnd/>
            <a:tailEnd/>
          </a:ln>
          <a:effectLst/>
        </p:spPr>
        <p:txBody>
          <a:bodyPr>
            <a:spAutoFit/>
          </a:bodyPr>
          <a:lstStyle/>
          <a:p>
            <a:pPr>
              <a:spcBef>
                <a:spcPct val="50000"/>
              </a:spcBef>
            </a:pPr>
            <a:r>
              <a:rPr lang="en-US" sz="7200" dirty="0" smtClean="0"/>
              <a:t>Nous </a:t>
            </a:r>
            <a:r>
              <a:rPr lang="en-US" sz="7200" dirty="0" err="1" smtClean="0"/>
              <a:t>avons</a:t>
            </a:r>
            <a:r>
              <a:rPr lang="en-US" sz="7200" dirty="0" smtClean="0"/>
              <a:t> vu la tour Eiffel (ne…pas)</a:t>
            </a:r>
            <a:endParaRPr lang="en-US" sz="72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3491" name="Text Box 3"/>
          <p:cNvSpPr txBox="1">
            <a:spLocks noChangeArrowheads="1"/>
          </p:cNvSpPr>
          <p:nvPr/>
        </p:nvSpPr>
        <p:spPr bwMode="auto">
          <a:xfrm>
            <a:off x="685800" y="1600200"/>
            <a:ext cx="7848600" cy="3416320"/>
          </a:xfrm>
          <a:prstGeom prst="rect">
            <a:avLst/>
          </a:prstGeom>
          <a:noFill/>
          <a:ln w="9525">
            <a:noFill/>
            <a:miter lim="800000"/>
            <a:headEnd/>
            <a:tailEnd/>
          </a:ln>
          <a:effectLst/>
        </p:spPr>
        <p:txBody>
          <a:bodyPr>
            <a:spAutoFit/>
          </a:bodyPr>
          <a:lstStyle/>
          <a:p>
            <a:pPr marL="742950" indent="-742950">
              <a:spcBef>
                <a:spcPct val="50000"/>
              </a:spcBef>
              <a:buAutoNum type="alphaUcPeriod"/>
            </a:pPr>
            <a:r>
              <a:rPr lang="en-US" sz="7200" dirty="0" err="1" smtClean="0"/>
              <a:t>Tchoupi</a:t>
            </a:r>
            <a:r>
              <a:rPr lang="en-US" sz="7200" dirty="0" smtClean="0"/>
              <a:t>, je </a:t>
            </a:r>
            <a:r>
              <a:rPr lang="en-US" sz="7200" dirty="0" err="1" smtClean="0"/>
              <a:t>crois</a:t>
            </a:r>
            <a:r>
              <a:rPr lang="en-US" sz="7200" dirty="0" smtClean="0"/>
              <a:t> </a:t>
            </a:r>
            <a:r>
              <a:rPr lang="en-US" sz="7200" dirty="0" err="1" smtClean="0"/>
              <a:t>que</a:t>
            </a:r>
            <a:r>
              <a:rPr lang="en-US" sz="7200" dirty="0" smtClean="0"/>
              <a:t> </a:t>
            </a:r>
            <a:r>
              <a:rPr lang="en-US" sz="7200" dirty="0" err="1" smtClean="0"/>
              <a:t>tu</a:t>
            </a:r>
            <a:r>
              <a:rPr lang="en-US" sz="7200" dirty="0" smtClean="0"/>
              <a:t> as </a:t>
            </a:r>
            <a:r>
              <a:rPr lang="en-US" sz="7200" dirty="0" err="1" smtClean="0"/>
              <a:t>oublié</a:t>
            </a:r>
            <a:r>
              <a:rPr lang="en-US" sz="7200" dirty="0" smtClean="0"/>
              <a:t> </a:t>
            </a:r>
            <a:r>
              <a:rPr lang="en-US" sz="7200" dirty="0" err="1" smtClean="0"/>
              <a:t>quelque</a:t>
            </a:r>
            <a:r>
              <a:rPr lang="en-US" sz="7200" dirty="0" smtClean="0"/>
              <a:t> chose.</a:t>
            </a:r>
            <a:endParaRPr lang="en-US" sz="7200"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1747" name="Text Box 3"/>
          <p:cNvSpPr txBox="1">
            <a:spLocks noChangeArrowheads="1"/>
          </p:cNvSpPr>
          <p:nvPr/>
        </p:nvSpPr>
        <p:spPr bwMode="auto">
          <a:xfrm>
            <a:off x="0" y="0"/>
            <a:ext cx="9144000" cy="6740307"/>
          </a:xfrm>
          <a:prstGeom prst="rect">
            <a:avLst/>
          </a:prstGeom>
          <a:noFill/>
          <a:ln w="9525">
            <a:noFill/>
            <a:miter lim="800000"/>
            <a:headEnd/>
            <a:tailEnd/>
          </a:ln>
          <a:effectLst/>
        </p:spPr>
        <p:txBody>
          <a:bodyPr wrap="square">
            <a:spAutoFit/>
          </a:bodyPr>
          <a:lstStyle/>
          <a:p>
            <a:pPr>
              <a:spcBef>
                <a:spcPct val="50000"/>
              </a:spcBef>
            </a:pPr>
            <a:r>
              <a:rPr lang="en-US" sz="5400" dirty="0" smtClean="0"/>
              <a:t>When the rain stops, </a:t>
            </a:r>
            <a:r>
              <a:rPr lang="en-US" sz="5400" dirty="0" err="1" smtClean="0"/>
              <a:t>Tchoupi</a:t>
            </a:r>
            <a:r>
              <a:rPr lang="en-US" sz="5400" dirty="0" smtClean="0"/>
              <a:t> says:</a:t>
            </a:r>
          </a:p>
          <a:p>
            <a:pPr marL="914400" indent="-914400">
              <a:spcBef>
                <a:spcPct val="50000"/>
              </a:spcBef>
              <a:buAutoNum type="alphaUcPeriod"/>
            </a:pPr>
            <a:r>
              <a:rPr lang="en-US" sz="5400" dirty="0" smtClean="0"/>
              <a:t>Il </a:t>
            </a:r>
            <a:r>
              <a:rPr lang="en-US" sz="5400" dirty="0" err="1" smtClean="0"/>
              <a:t>pleut</a:t>
            </a:r>
            <a:r>
              <a:rPr lang="en-US" sz="5400" dirty="0" smtClean="0"/>
              <a:t> encore.</a:t>
            </a:r>
          </a:p>
          <a:p>
            <a:pPr marL="914400" indent="-914400">
              <a:spcBef>
                <a:spcPct val="50000"/>
              </a:spcBef>
              <a:buAutoNum type="alphaUcPeriod"/>
            </a:pPr>
            <a:r>
              <a:rPr lang="en-US" sz="5400" dirty="0" err="1" smtClean="0"/>
              <a:t>J’aime</a:t>
            </a:r>
            <a:r>
              <a:rPr lang="en-US" sz="5400" dirty="0" smtClean="0"/>
              <a:t> la </a:t>
            </a:r>
            <a:r>
              <a:rPr lang="en-US" sz="5400" dirty="0" err="1" smtClean="0"/>
              <a:t>pluie</a:t>
            </a:r>
            <a:r>
              <a:rPr lang="en-US" sz="5400" dirty="0" smtClean="0"/>
              <a:t>!</a:t>
            </a:r>
          </a:p>
          <a:p>
            <a:pPr marL="914400" indent="-914400">
              <a:spcBef>
                <a:spcPct val="50000"/>
              </a:spcBef>
              <a:buAutoNum type="alphaUcPeriod"/>
            </a:pPr>
            <a:r>
              <a:rPr lang="en-US" sz="5400" dirty="0" smtClean="0"/>
              <a:t>Il </a:t>
            </a:r>
            <a:r>
              <a:rPr lang="en-US" sz="5400" dirty="0" err="1" smtClean="0"/>
              <a:t>pleut</a:t>
            </a:r>
            <a:r>
              <a:rPr lang="en-US" sz="5400" dirty="0" smtClean="0"/>
              <a:t> </a:t>
            </a:r>
            <a:r>
              <a:rPr lang="en-US" sz="5400" dirty="0" err="1" smtClean="0"/>
              <a:t>toujours</a:t>
            </a:r>
            <a:r>
              <a:rPr lang="en-US" sz="5400" dirty="0" smtClean="0"/>
              <a:t>!</a:t>
            </a:r>
          </a:p>
          <a:p>
            <a:pPr marL="914400" indent="-914400">
              <a:spcBef>
                <a:spcPct val="50000"/>
              </a:spcBef>
              <a:buAutoNum type="alphaUcPeriod"/>
            </a:pPr>
            <a:r>
              <a:rPr lang="en-US" sz="5400" dirty="0" smtClean="0"/>
              <a:t>Il </a:t>
            </a:r>
            <a:r>
              <a:rPr lang="en-US" sz="5400" dirty="0" err="1" smtClean="0"/>
              <a:t>pleut</a:t>
            </a:r>
            <a:r>
              <a:rPr lang="en-US" sz="5400" dirty="0" smtClean="0"/>
              <a:t> plus</a:t>
            </a:r>
            <a:r>
              <a:rPr lang="en-US" sz="5400" dirty="0" smtClean="0"/>
              <a:t>!</a:t>
            </a:r>
            <a:endParaRPr lang="en-US" sz="5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4515" name="Text Box 3"/>
          <p:cNvSpPr txBox="1">
            <a:spLocks noChangeArrowheads="1"/>
          </p:cNvSpPr>
          <p:nvPr/>
        </p:nvSpPr>
        <p:spPr bwMode="auto">
          <a:xfrm>
            <a:off x="609600" y="1371600"/>
            <a:ext cx="7848600" cy="1189038"/>
          </a:xfrm>
          <a:prstGeom prst="rect">
            <a:avLst/>
          </a:prstGeom>
          <a:noFill/>
          <a:ln w="9525">
            <a:noFill/>
            <a:miter lim="800000"/>
            <a:headEnd/>
            <a:tailEnd/>
          </a:ln>
          <a:effectLst/>
        </p:spPr>
        <p:txBody>
          <a:bodyPr>
            <a:spAutoFit/>
          </a:bodyPr>
          <a:lstStyle/>
          <a:p>
            <a:pPr>
              <a:spcBef>
                <a:spcPct val="50000"/>
              </a:spcBef>
            </a:pPr>
            <a:r>
              <a:rPr lang="en-US" sz="7200" dirty="0" smtClean="0"/>
              <a:t>D.  Il </a:t>
            </a:r>
            <a:r>
              <a:rPr lang="en-US" sz="7200" dirty="0" err="1" smtClean="0"/>
              <a:t>pleut</a:t>
            </a:r>
            <a:r>
              <a:rPr lang="en-US" sz="7200" dirty="0" smtClean="0"/>
              <a:t> plus!</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2771" name="Text Box 3"/>
          <p:cNvSpPr txBox="1">
            <a:spLocks noChangeArrowheads="1"/>
          </p:cNvSpPr>
          <p:nvPr/>
        </p:nvSpPr>
        <p:spPr bwMode="auto">
          <a:xfrm>
            <a:off x="0" y="0"/>
            <a:ext cx="9144000" cy="7017306"/>
          </a:xfrm>
          <a:prstGeom prst="rect">
            <a:avLst/>
          </a:prstGeom>
          <a:noFill/>
          <a:ln w="9525">
            <a:noFill/>
            <a:miter lim="800000"/>
            <a:headEnd/>
            <a:tailEnd/>
          </a:ln>
          <a:effectLst/>
        </p:spPr>
        <p:txBody>
          <a:bodyPr wrap="square">
            <a:spAutoFit/>
          </a:bodyPr>
          <a:lstStyle/>
          <a:p>
            <a:pPr>
              <a:spcBef>
                <a:spcPct val="50000"/>
              </a:spcBef>
            </a:pPr>
            <a:r>
              <a:rPr lang="en-US" sz="5400" dirty="0" smtClean="0"/>
              <a:t>When outside, </a:t>
            </a:r>
            <a:r>
              <a:rPr lang="en-US" sz="5400" dirty="0" err="1" smtClean="0"/>
              <a:t>Tchoupi</a:t>
            </a:r>
            <a:r>
              <a:rPr lang="en-US" sz="5400" dirty="0" smtClean="0"/>
              <a:t> says:</a:t>
            </a:r>
          </a:p>
          <a:p>
            <a:pPr marL="914400" indent="-914400">
              <a:spcBef>
                <a:spcPct val="50000"/>
              </a:spcBef>
              <a:buAutoNum type="alphaUcPeriod"/>
            </a:pPr>
            <a:r>
              <a:rPr lang="en-US" sz="4400" dirty="0" err="1" smtClean="0"/>
              <a:t>Ecoute</a:t>
            </a:r>
            <a:r>
              <a:rPr lang="en-US" sz="4400" dirty="0" smtClean="0"/>
              <a:t> </a:t>
            </a:r>
            <a:r>
              <a:rPr lang="en-US" sz="4400" dirty="0" err="1" smtClean="0"/>
              <a:t>doudou</a:t>
            </a:r>
            <a:r>
              <a:rPr lang="en-US" sz="4400" dirty="0" smtClean="0"/>
              <a:t>! La </a:t>
            </a:r>
            <a:r>
              <a:rPr lang="en-US" sz="4400" dirty="0" err="1" smtClean="0"/>
              <a:t>feuille</a:t>
            </a:r>
            <a:r>
              <a:rPr lang="en-US" sz="4400" dirty="0" smtClean="0"/>
              <a:t> </a:t>
            </a:r>
            <a:r>
              <a:rPr lang="en-US" sz="4400" dirty="0" err="1" smtClean="0"/>
              <a:t>chante</a:t>
            </a:r>
            <a:r>
              <a:rPr lang="en-US" sz="4400" dirty="0" smtClean="0"/>
              <a:t>!</a:t>
            </a:r>
          </a:p>
          <a:p>
            <a:pPr marL="914400" indent="-914400">
              <a:spcBef>
                <a:spcPct val="50000"/>
              </a:spcBef>
              <a:buAutoNum type="alphaUcPeriod"/>
            </a:pPr>
            <a:r>
              <a:rPr lang="en-US" sz="4400" dirty="0" err="1" smtClean="0"/>
              <a:t>Regarde</a:t>
            </a:r>
            <a:r>
              <a:rPr lang="en-US" sz="4400" dirty="0" smtClean="0"/>
              <a:t> </a:t>
            </a:r>
            <a:r>
              <a:rPr lang="en-US" sz="4400" dirty="0" err="1" smtClean="0"/>
              <a:t>Doudou</a:t>
            </a:r>
            <a:r>
              <a:rPr lang="en-US" sz="4400" dirty="0" smtClean="0"/>
              <a:t>!  La </a:t>
            </a:r>
            <a:r>
              <a:rPr lang="en-US" sz="4400" dirty="0" err="1" smtClean="0"/>
              <a:t>feuille</a:t>
            </a:r>
            <a:r>
              <a:rPr lang="en-US" sz="4400" dirty="0" smtClean="0"/>
              <a:t> </a:t>
            </a:r>
            <a:r>
              <a:rPr lang="en-US" sz="4400" dirty="0" err="1" smtClean="0"/>
              <a:t>marche</a:t>
            </a:r>
            <a:r>
              <a:rPr lang="en-US" sz="4400" dirty="0" smtClean="0"/>
              <a:t>!</a:t>
            </a:r>
          </a:p>
          <a:p>
            <a:pPr marL="914400" indent="-914400">
              <a:spcBef>
                <a:spcPct val="50000"/>
              </a:spcBef>
              <a:buAutoNum type="alphaUcPeriod"/>
            </a:pPr>
            <a:r>
              <a:rPr lang="en-US" sz="4400" dirty="0" err="1" smtClean="0"/>
              <a:t>Regarde</a:t>
            </a:r>
            <a:r>
              <a:rPr lang="en-US" sz="4400" dirty="0" smtClean="0"/>
              <a:t> </a:t>
            </a:r>
            <a:r>
              <a:rPr lang="en-US" sz="4400" dirty="0" err="1" smtClean="0"/>
              <a:t>Doudou</a:t>
            </a:r>
            <a:r>
              <a:rPr lang="en-US" sz="4400" dirty="0" smtClean="0"/>
              <a:t>! La </a:t>
            </a:r>
            <a:r>
              <a:rPr lang="en-US" sz="4400" dirty="0" err="1" smtClean="0"/>
              <a:t>feuille</a:t>
            </a:r>
            <a:r>
              <a:rPr lang="en-US" sz="4400" dirty="0" smtClean="0"/>
              <a:t> </a:t>
            </a:r>
            <a:r>
              <a:rPr lang="en-US" sz="4400" dirty="0" err="1" smtClean="0"/>
              <a:t>danse</a:t>
            </a:r>
            <a:r>
              <a:rPr lang="en-US" sz="4400" dirty="0" smtClean="0"/>
              <a:t>!</a:t>
            </a:r>
          </a:p>
          <a:p>
            <a:pPr marL="914400" indent="-914400">
              <a:spcBef>
                <a:spcPct val="50000"/>
              </a:spcBef>
              <a:buAutoNum type="alphaUcPeriod"/>
            </a:pPr>
            <a:r>
              <a:rPr lang="en-US" sz="4400" dirty="0" err="1" smtClean="0"/>
              <a:t>Tiens</a:t>
            </a:r>
            <a:r>
              <a:rPr lang="en-US" sz="4400" dirty="0" smtClean="0"/>
              <a:t> </a:t>
            </a:r>
            <a:r>
              <a:rPr lang="en-US" sz="4400" dirty="0" err="1" smtClean="0"/>
              <a:t>Doudou</a:t>
            </a:r>
            <a:r>
              <a:rPr lang="en-US" sz="4400" dirty="0" smtClean="0"/>
              <a:t>! La </a:t>
            </a:r>
            <a:r>
              <a:rPr lang="en-US" sz="4400" dirty="0" err="1" smtClean="0"/>
              <a:t>feuille</a:t>
            </a:r>
            <a:r>
              <a:rPr lang="en-US" sz="4400" dirty="0" smtClean="0"/>
              <a:t> </a:t>
            </a:r>
            <a:r>
              <a:rPr lang="en-US" sz="4400" dirty="0" err="1" smtClean="0"/>
              <a:t>plante</a:t>
            </a:r>
            <a:r>
              <a:rPr lang="en-US" sz="4400" dirty="0" smtClean="0"/>
              <a:t>!</a:t>
            </a:r>
            <a:endParaRPr lang="en-US" sz="4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5539" name="Text Box 3"/>
          <p:cNvSpPr txBox="1">
            <a:spLocks noChangeArrowheads="1"/>
          </p:cNvSpPr>
          <p:nvPr/>
        </p:nvSpPr>
        <p:spPr bwMode="auto">
          <a:xfrm>
            <a:off x="685800" y="1447800"/>
            <a:ext cx="7772400" cy="5078313"/>
          </a:xfrm>
          <a:prstGeom prst="rect">
            <a:avLst/>
          </a:prstGeom>
          <a:noFill/>
          <a:ln w="9525">
            <a:noFill/>
            <a:miter lim="800000"/>
            <a:headEnd/>
            <a:tailEnd/>
          </a:ln>
          <a:effectLst/>
        </p:spPr>
        <p:txBody>
          <a:bodyPr>
            <a:spAutoFit/>
          </a:bodyPr>
          <a:lstStyle/>
          <a:p>
            <a:pPr>
              <a:spcBef>
                <a:spcPct val="50000"/>
              </a:spcBef>
            </a:pPr>
            <a:r>
              <a:rPr lang="en-US" sz="7200" dirty="0" smtClean="0"/>
              <a:t>B. </a:t>
            </a:r>
            <a:r>
              <a:rPr lang="en-US" sz="7200" dirty="0" err="1" smtClean="0"/>
              <a:t>Regarde</a:t>
            </a:r>
            <a:r>
              <a:rPr lang="en-US" sz="7200" dirty="0" smtClean="0"/>
              <a:t> </a:t>
            </a:r>
            <a:r>
              <a:rPr lang="en-US" sz="7200" dirty="0" err="1" smtClean="0"/>
              <a:t>Doudou</a:t>
            </a:r>
            <a:r>
              <a:rPr lang="en-US" sz="7200" dirty="0" smtClean="0"/>
              <a:t>!  La </a:t>
            </a:r>
            <a:r>
              <a:rPr lang="en-US" sz="7200" dirty="0" err="1" smtClean="0"/>
              <a:t>feuille</a:t>
            </a:r>
            <a:r>
              <a:rPr lang="en-US" sz="7200" dirty="0" smtClean="0"/>
              <a:t> </a:t>
            </a:r>
            <a:r>
              <a:rPr lang="en-US" sz="7200" dirty="0" err="1" smtClean="0"/>
              <a:t>marche</a:t>
            </a:r>
            <a:r>
              <a:rPr lang="en-US" sz="7200" dirty="0" smtClean="0"/>
              <a:t>!</a:t>
            </a:r>
          </a:p>
          <a:p>
            <a:pPr>
              <a:spcBef>
                <a:spcPct val="50000"/>
              </a:spcBef>
            </a:pPr>
            <a:endParaRPr lang="en-US" sz="72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3795" name="Text Box 3"/>
          <p:cNvSpPr txBox="1">
            <a:spLocks noChangeArrowheads="1"/>
          </p:cNvSpPr>
          <p:nvPr/>
        </p:nvSpPr>
        <p:spPr bwMode="auto">
          <a:xfrm>
            <a:off x="3429000" y="1295400"/>
            <a:ext cx="5105400" cy="3416320"/>
          </a:xfrm>
          <a:prstGeom prst="rect">
            <a:avLst/>
          </a:prstGeom>
          <a:noFill/>
          <a:ln w="9525">
            <a:noFill/>
            <a:miter lim="800000"/>
            <a:headEnd/>
            <a:tailEnd/>
          </a:ln>
          <a:effectLst/>
        </p:spPr>
        <p:txBody>
          <a:bodyPr wrap="square">
            <a:spAutoFit/>
          </a:bodyPr>
          <a:lstStyle/>
          <a:p>
            <a:pPr>
              <a:spcBef>
                <a:spcPct val="50000"/>
              </a:spcBef>
            </a:pPr>
            <a:r>
              <a:rPr lang="en-US" sz="7200" dirty="0" smtClean="0"/>
              <a:t>Comment </a:t>
            </a:r>
            <a:r>
              <a:rPr lang="en-US" sz="7200" dirty="0" err="1" smtClean="0"/>
              <a:t>s’appelle</a:t>
            </a:r>
            <a:r>
              <a:rPr lang="en-US" sz="7200" dirty="0" smtClean="0"/>
              <a:t> le monument?</a:t>
            </a:r>
            <a:endParaRPr lang="en-US" sz="7200" dirty="0"/>
          </a:p>
        </p:txBody>
      </p:sp>
      <p:pic>
        <p:nvPicPr>
          <p:cNvPr id="13314" name="Picture 2" descr="http://www.vte.qc.ca/uploads/Images/Paris/Tour_eiffel_nuit_jms.jpg"/>
          <p:cNvPicPr>
            <a:picLocks noChangeAspect="1" noChangeArrowheads="1"/>
          </p:cNvPicPr>
          <p:nvPr/>
        </p:nvPicPr>
        <p:blipFill>
          <a:blip r:embed="rId2" cstate="print"/>
          <a:srcRect/>
          <a:stretch>
            <a:fillRect/>
          </a:stretch>
        </p:blipFill>
        <p:spPr bwMode="auto">
          <a:xfrm>
            <a:off x="228600" y="990600"/>
            <a:ext cx="3162300" cy="5114925"/>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6563" name="Text Box 3"/>
          <p:cNvSpPr txBox="1">
            <a:spLocks noChangeArrowheads="1"/>
          </p:cNvSpPr>
          <p:nvPr/>
        </p:nvSpPr>
        <p:spPr bwMode="auto">
          <a:xfrm>
            <a:off x="609600" y="129540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C’est</a:t>
            </a:r>
            <a:r>
              <a:rPr lang="en-US" sz="7200" dirty="0" smtClean="0"/>
              <a:t> la </a:t>
            </a:r>
            <a:r>
              <a:rPr lang="en-US" sz="7200" smtClean="0"/>
              <a:t>tour Eiffel.</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pic>
        <p:nvPicPr>
          <p:cNvPr id="11266" name="Picture 2" descr="http://blogs.furman.edu/frn325fall2010/files/2010/11/notre_dame1.jpg"/>
          <p:cNvPicPr>
            <a:picLocks noChangeAspect="1" noChangeArrowheads="1"/>
          </p:cNvPicPr>
          <p:nvPr/>
        </p:nvPicPr>
        <p:blipFill>
          <a:blip r:embed="rId2" cstate="print"/>
          <a:srcRect/>
          <a:stretch>
            <a:fillRect/>
          </a:stretch>
        </p:blipFill>
        <p:spPr bwMode="auto">
          <a:xfrm>
            <a:off x="1" y="609600"/>
            <a:ext cx="5867400" cy="4151243"/>
          </a:xfrm>
          <a:prstGeom prst="rect">
            <a:avLst/>
          </a:prstGeom>
          <a:noFill/>
        </p:spPr>
      </p:pic>
      <p:sp>
        <p:nvSpPr>
          <p:cNvPr id="34819" name="Text Box 3"/>
          <p:cNvSpPr txBox="1">
            <a:spLocks noChangeArrowheads="1"/>
          </p:cNvSpPr>
          <p:nvPr/>
        </p:nvSpPr>
        <p:spPr bwMode="auto">
          <a:xfrm>
            <a:off x="4495800" y="1752600"/>
            <a:ext cx="4648200" cy="4524315"/>
          </a:xfrm>
          <a:prstGeom prst="rect">
            <a:avLst/>
          </a:prstGeom>
          <a:noFill/>
          <a:ln w="9525">
            <a:noFill/>
            <a:miter lim="800000"/>
            <a:headEnd/>
            <a:tailEnd/>
          </a:ln>
          <a:effectLst/>
        </p:spPr>
        <p:txBody>
          <a:bodyPr wrap="square">
            <a:spAutoFit/>
          </a:bodyPr>
          <a:lstStyle/>
          <a:p>
            <a:pPr>
              <a:spcBef>
                <a:spcPct val="50000"/>
              </a:spcBef>
            </a:pPr>
            <a:r>
              <a:rPr lang="en-US" sz="7200" dirty="0" smtClean="0"/>
              <a:t>Comment </a:t>
            </a:r>
            <a:r>
              <a:rPr lang="en-US" sz="7200" dirty="0" err="1" smtClean="0"/>
              <a:t>s’appelle</a:t>
            </a:r>
            <a:r>
              <a:rPr lang="en-US" sz="7200" dirty="0" smtClean="0"/>
              <a:t> le monument?</a:t>
            </a:r>
            <a:endParaRPr lang="en-US" sz="72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7587" name="Text Box 3"/>
          <p:cNvSpPr txBox="1">
            <a:spLocks noChangeArrowheads="1"/>
          </p:cNvSpPr>
          <p:nvPr/>
        </p:nvSpPr>
        <p:spPr bwMode="auto">
          <a:xfrm>
            <a:off x="762000" y="1752600"/>
            <a:ext cx="7543800" cy="2308324"/>
          </a:xfrm>
          <a:prstGeom prst="rect">
            <a:avLst/>
          </a:prstGeom>
          <a:noFill/>
          <a:ln w="9525">
            <a:noFill/>
            <a:miter lim="800000"/>
            <a:headEnd/>
            <a:tailEnd/>
          </a:ln>
          <a:effectLst/>
        </p:spPr>
        <p:txBody>
          <a:bodyPr>
            <a:spAutoFit/>
          </a:bodyPr>
          <a:lstStyle/>
          <a:p>
            <a:pPr>
              <a:spcBef>
                <a:spcPct val="50000"/>
              </a:spcBef>
            </a:pPr>
            <a:r>
              <a:rPr lang="en-US" sz="7200" dirty="0" err="1" smtClean="0"/>
              <a:t>C’est</a:t>
            </a:r>
            <a:r>
              <a:rPr lang="en-US" sz="7200" dirty="0" smtClean="0"/>
              <a:t> le </a:t>
            </a:r>
            <a:r>
              <a:rPr lang="en-US" sz="7200" dirty="0" err="1" smtClean="0"/>
              <a:t>cathédrale</a:t>
            </a:r>
            <a:r>
              <a:rPr lang="en-US" sz="7200" dirty="0" smtClean="0"/>
              <a:t> de Notre Dame.</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5843" name="Text Box 3"/>
          <p:cNvSpPr txBox="1">
            <a:spLocks noChangeArrowheads="1"/>
          </p:cNvSpPr>
          <p:nvPr/>
        </p:nvSpPr>
        <p:spPr bwMode="auto">
          <a:xfrm>
            <a:off x="4114800" y="1447800"/>
            <a:ext cx="5029200" cy="3416320"/>
          </a:xfrm>
          <a:prstGeom prst="rect">
            <a:avLst/>
          </a:prstGeom>
          <a:noFill/>
          <a:ln w="9525">
            <a:noFill/>
            <a:miter lim="800000"/>
            <a:headEnd/>
            <a:tailEnd/>
          </a:ln>
          <a:effectLst/>
        </p:spPr>
        <p:txBody>
          <a:bodyPr wrap="square">
            <a:spAutoFit/>
          </a:bodyPr>
          <a:lstStyle/>
          <a:p>
            <a:pPr>
              <a:spcBef>
                <a:spcPct val="50000"/>
              </a:spcBef>
            </a:pPr>
            <a:r>
              <a:rPr lang="en-US" sz="7200" dirty="0" smtClean="0"/>
              <a:t>Comment </a:t>
            </a:r>
            <a:r>
              <a:rPr lang="en-US" sz="7200" dirty="0" err="1" smtClean="0"/>
              <a:t>s’appelle</a:t>
            </a:r>
            <a:r>
              <a:rPr lang="en-US" sz="7200" dirty="0" smtClean="0"/>
              <a:t> le monument?</a:t>
            </a:r>
            <a:endParaRPr lang="en-US" sz="7200" dirty="0"/>
          </a:p>
        </p:txBody>
      </p:sp>
      <p:pic>
        <p:nvPicPr>
          <p:cNvPr id="9218" name="Picture 2" descr="http://iphone-apple.fr/wp-content/uploads/2008/06/carrousel-louvre.jpg"/>
          <p:cNvPicPr>
            <a:picLocks noChangeAspect="1" noChangeArrowheads="1"/>
          </p:cNvPicPr>
          <p:nvPr/>
        </p:nvPicPr>
        <p:blipFill>
          <a:blip r:embed="rId2" cstate="print"/>
          <a:srcRect/>
          <a:stretch>
            <a:fillRect/>
          </a:stretch>
        </p:blipFill>
        <p:spPr bwMode="auto">
          <a:xfrm>
            <a:off x="0" y="990601"/>
            <a:ext cx="4165599" cy="312419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0963" name="Text Box 3"/>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40964" name="Text Box 4"/>
          <p:cNvSpPr txBox="1">
            <a:spLocks noChangeArrowheads="1"/>
          </p:cNvSpPr>
          <p:nvPr/>
        </p:nvSpPr>
        <p:spPr bwMode="auto">
          <a:xfrm>
            <a:off x="838200" y="2133600"/>
            <a:ext cx="7543800" cy="2308324"/>
          </a:xfrm>
          <a:prstGeom prst="rect">
            <a:avLst/>
          </a:prstGeom>
          <a:noFill/>
          <a:ln w="9525">
            <a:noFill/>
            <a:miter lim="800000"/>
            <a:headEnd/>
            <a:tailEnd/>
          </a:ln>
          <a:effectLst/>
        </p:spPr>
        <p:txBody>
          <a:bodyPr>
            <a:spAutoFit/>
          </a:bodyPr>
          <a:lstStyle/>
          <a:p>
            <a:pPr>
              <a:spcBef>
                <a:spcPct val="50000"/>
              </a:spcBef>
            </a:pPr>
            <a:r>
              <a:rPr lang="en-US" sz="7200" dirty="0" smtClean="0"/>
              <a:t>Nous </a:t>
            </a:r>
            <a:r>
              <a:rPr lang="en-US" sz="7200" dirty="0" err="1" smtClean="0"/>
              <a:t>n’avons</a:t>
            </a:r>
            <a:r>
              <a:rPr lang="en-US" sz="7200" dirty="0" smtClean="0"/>
              <a:t> pas vu la tour Eiffel.</a:t>
            </a:r>
            <a:endParaRPr lang="en-US" sz="72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8611" name="Text Box 3"/>
          <p:cNvSpPr txBox="1">
            <a:spLocks noChangeArrowheads="1"/>
          </p:cNvSpPr>
          <p:nvPr/>
        </p:nvSpPr>
        <p:spPr bwMode="auto">
          <a:xfrm>
            <a:off x="609600" y="1447800"/>
            <a:ext cx="7772400" cy="1189038"/>
          </a:xfrm>
          <a:prstGeom prst="rect">
            <a:avLst/>
          </a:prstGeom>
          <a:noFill/>
          <a:ln w="9525">
            <a:noFill/>
            <a:miter lim="800000"/>
            <a:headEnd/>
            <a:tailEnd/>
          </a:ln>
          <a:effectLst/>
        </p:spPr>
        <p:txBody>
          <a:bodyPr>
            <a:spAutoFit/>
          </a:bodyPr>
          <a:lstStyle/>
          <a:p>
            <a:pPr>
              <a:spcBef>
                <a:spcPct val="50000"/>
              </a:spcBef>
            </a:pPr>
            <a:r>
              <a:rPr lang="en-US" sz="7200" dirty="0" err="1" smtClean="0"/>
              <a:t>C’est</a:t>
            </a:r>
            <a:r>
              <a:rPr lang="en-US" sz="7200" dirty="0" smtClean="0"/>
              <a:t> le Louvre.</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6867" name="Text Box 3"/>
          <p:cNvSpPr txBox="1">
            <a:spLocks noChangeArrowheads="1"/>
          </p:cNvSpPr>
          <p:nvPr/>
        </p:nvSpPr>
        <p:spPr bwMode="auto">
          <a:xfrm>
            <a:off x="4953000" y="117693"/>
            <a:ext cx="4191000" cy="4154984"/>
          </a:xfrm>
          <a:prstGeom prst="rect">
            <a:avLst/>
          </a:prstGeom>
          <a:noFill/>
          <a:ln w="9525">
            <a:noFill/>
            <a:miter lim="800000"/>
            <a:headEnd/>
            <a:tailEnd/>
          </a:ln>
          <a:effectLst/>
        </p:spPr>
        <p:txBody>
          <a:bodyPr wrap="square">
            <a:spAutoFit/>
          </a:bodyPr>
          <a:lstStyle/>
          <a:p>
            <a:pPr>
              <a:spcBef>
                <a:spcPct val="50000"/>
              </a:spcBef>
            </a:pPr>
            <a:r>
              <a:rPr lang="en-US" sz="6600" dirty="0" smtClean="0"/>
              <a:t>Comment </a:t>
            </a:r>
            <a:r>
              <a:rPr lang="en-US" sz="6600" dirty="0" err="1" smtClean="0"/>
              <a:t>s’appelle</a:t>
            </a:r>
            <a:r>
              <a:rPr lang="en-US" sz="6600" dirty="0" smtClean="0"/>
              <a:t> le monument?</a:t>
            </a:r>
            <a:endParaRPr lang="en-US" sz="6600" dirty="0"/>
          </a:p>
        </p:txBody>
      </p:sp>
      <p:pic>
        <p:nvPicPr>
          <p:cNvPr id="7170" name="Picture 2" descr="http://www.a-vous-la-france.co.uk/images/arc-de-triomphe.jpg"/>
          <p:cNvPicPr>
            <a:picLocks noChangeAspect="1" noChangeArrowheads="1"/>
          </p:cNvPicPr>
          <p:nvPr/>
        </p:nvPicPr>
        <p:blipFill>
          <a:blip r:embed="rId2" cstate="print"/>
          <a:srcRect/>
          <a:stretch>
            <a:fillRect/>
          </a:stretch>
        </p:blipFill>
        <p:spPr bwMode="auto">
          <a:xfrm>
            <a:off x="1" y="990601"/>
            <a:ext cx="4902624" cy="3809999"/>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9635" name="Text Box 3"/>
          <p:cNvSpPr txBox="1">
            <a:spLocks noChangeArrowheads="1"/>
          </p:cNvSpPr>
          <p:nvPr/>
        </p:nvSpPr>
        <p:spPr bwMode="auto">
          <a:xfrm>
            <a:off x="762000" y="1447800"/>
            <a:ext cx="7620000" cy="2308324"/>
          </a:xfrm>
          <a:prstGeom prst="rect">
            <a:avLst/>
          </a:prstGeom>
          <a:noFill/>
          <a:ln w="9525">
            <a:noFill/>
            <a:miter lim="800000"/>
            <a:headEnd/>
            <a:tailEnd/>
          </a:ln>
          <a:effectLst/>
        </p:spPr>
        <p:txBody>
          <a:bodyPr>
            <a:spAutoFit/>
          </a:bodyPr>
          <a:lstStyle/>
          <a:p>
            <a:pPr>
              <a:spcBef>
                <a:spcPct val="50000"/>
              </a:spcBef>
            </a:pPr>
            <a:r>
              <a:rPr lang="en-US" sz="7200" dirty="0" err="1" smtClean="0"/>
              <a:t>C’est</a:t>
            </a:r>
            <a:r>
              <a:rPr lang="en-US" sz="7200" dirty="0" smtClean="0"/>
              <a:t> </a:t>
            </a:r>
            <a:r>
              <a:rPr lang="en-US" sz="7200" dirty="0" err="1" smtClean="0"/>
              <a:t>l’arc</a:t>
            </a:r>
            <a:r>
              <a:rPr lang="en-US" sz="7200" dirty="0" smtClean="0"/>
              <a:t> de </a:t>
            </a:r>
            <a:r>
              <a:rPr lang="en-US" sz="7200" dirty="0" err="1" smtClean="0"/>
              <a:t>Triomphe</a:t>
            </a:r>
            <a:r>
              <a:rPr lang="en-US" sz="7200" dirty="0" smtClean="0"/>
              <a:t>.</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7891" name="Text Box 3"/>
          <p:cNvSpPr txBox="1">
            <a:spLocks noChangeArrowheads="1"/>
          </p:cNvSpPr>
          <p:nvPr/>
        </p:nvSpPr>
        <p:spPr bwMode="auto">
          <a:xfrm>
            <a:off x="4038600" y="1828800"/>
            <a:ext cx="4648200" cy="4524315"/>
          </a:xfrm>
          <a:prstGeom prst="rect">
            <a:avLst/>
          </a:prstGeom>
          <a:noFill/>
          <a:ln w="9525">
            <a:noFill/>
            <a:miter lim="800000"/>
            <a:headEnd/>
            <a:tailEnd/>
          </a:ln>
          <a:effectLst/>
        </p:spPr>
        <p:txBody>
          <a:bodyPr wrap="square">
            <a:spAutoFit/>
          </a:bodyPr>
          <a:lstStyle/>
          <a:p>
            <a:pPr>
              <a:spcBef>
                <a:spcPct val="50000"/>
              </a:spcBef>
            </a:pPr>
            <a:r>
              <a:rPr lang="en-US" sz="7200" dirty="0" smtClean="0"/>
              <a:t>Comment </a:t>
            </a:r>
            <a:r>
              <a:rPr lang="en-US" sz="7200" dirty="0" err="1" smtClean="0"/>
              <a:t>s’appelle</a:t>
            </a:r>
            <a:r>
              <a:rPr lang="en-US" sz="7200" dirty="0" smtClean="0"/>
              <a:t> le monument?</a:t>
            </a:r>
            <a:endParaRPr lang="en-US" dirty="0"/>
          </a:p>
        </p:txBody>
      </p:sp>
      <p:pic>
        <p:nvPicPr>
          <p:cNvPr id="5122" name="Picture 2" descr="http://24heuresactu.com/wp-content/uploads/2010/10/Sacre-Coeur.jpg"/>
          <p:cNvPicPr>
            <a:picLocks noChangeAspect="1" noChangeArrowheads="1"/>
          </p:cNvPicPr>
          <p:nvPr/>
        </p:nvPicPr>
        <p:blipFill>
          <a:blip r:embed="rId2" cstate="print"/>
          <a:srcRect/>
          <a:stretch>
            <a:fillRect/>
          </a:stretch>
        </p:blipFill>
        <p:spPr bwMode="auto">
          <a:xfrm>
            <a:off x="228600" y="762000"/>
            <a:ext cx="3876675" cy="5114925"/>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0659" name="Text Box 3"/>
          <p:cNvSpPr txBox="1">
            <a:spLocks noChangeArrowheads="1"/>
          </p:cNvSpPr>
          <p:nvPr/>
        </p:nvSpPr>
        <p:spPr bwMode="auto">
          <a:xfrm>
            <a:off x="609600" y="1828800"/>
            <a:ext cx="8077200" cy="2308324"/>
          </a:xfrm>
          <a:prstGeom prst="rect">
            <a:avLst/>
          </a:prstGeom>
          <a:noFill/>
          <a:ln w="9525">
            <a:noFill/>
            <a:miter lim="800000"/>
            <a:headEnd/>
            <a:tailEnd/>
          </a:ln>
          <a:effectLst/>
        </p:spPr>
        <p:txBody>
          <a:bodyPr>
            <a:spAutoFit/>
          </a:bodyPr>
          <a:lstStyle/>
          <a:p>
            <a:pPr>
              <a:spcBef>
                <a:spcPct val="50000"/>
              </a:spcBef>
            </a:pPr>
            <a:r>
              <a:rPr lang="fr-FR" sz="7200" dirty="0" smtClean="0"/>
              <a:t>C’est le Sacré Cœur. </a:t>
            </a:r>
            <a:endParaRPr lang="fr-F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a:hlinkClick r:id="rId2" action="ppaction://hlinksldjump" highlightClick="1"/>
            <a:hlinkHover r:id="" action="ppaction://noaction">
              <a:snd r:embed="rId3" name="Jeopardy.wav"/>
            </a:hlinkHover>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8916" name="WordArt 4"/>
          <p:cNvSpPr>
            <a:spLocks noChangeArrowheads="1" noChangeShapeType="1" noTextEdit="1"/>
          </p:cNvSpPr>
          <p:nvPr/>
        </p:nvSpPr>
        <p:spPr bwMode="auto">
          <a:xfrm>
            <a:off x="1066800" y="1752600"/>
            <a:ext cx="6858000" cy="3048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Final Jeopardy</a:t>
            </a:r>
          </a:p>
        </p:txBody>
      </p:sp>
      <p:sp>
        <p:nvSpPr>
          <p:cNvPr id="38917" name="Text Box 5"/>
          <p:cNvSpPr txBox="1">
            <a:spLocks noChangeArrowheads="1"/>
          </p:cNvSpPr>
          <p:nvPr/>
        </p:nvSpPr>
        <p:spPr bwMode="auto">
          <a:xfrm>
            <a:off x="4191000" y="5105400"/>
            <a:ext cx="3886200" cy="549275"/>
          </a:xfrm>
          <a:prstGeom prst="rect">
            <a:avLst/>
          </a:prstGeom>
          <a:noFill/>
          <a:ln w="9525">
            <a:noFill/>
            <a:miter lim="800000"/>
            <a:headEnd/>
            <a:tailEnd/>
          </a:ln>
          <a:effectLst/>
        </p:spPr>
        <p:txBody>
          <a:bodyPr>
            <a:spAutoFit/>
          </a:bodyPr>
          <a:lstStyle/>
          <a:p>
            <a:pPr>
              <a:spcBef>
                <a:spcPct val="50000"/>
              </a:spcBef>
            </a:pPr>
            <a:r>
              <a:rPr lang="en-US" sz="3000" i="1"/>
              <a:t>Make your wager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9939"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Answer</a:t>
            </a:r>
          </a:p>
          <a:p>
            <a:pPr>
              <a:spcBef>
                <a:spcPct val="50000"/>
              </a:spcBef>
            </a:pPr>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AutoShape 2">
            <a:hlinkClick r:id="" action="ppaction://hlinkshowjump?jump=endshow"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683"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Question</a:t>
            </a:r>
          </a:p>
          <a:p>
            <a:pPr>
              <a:spcBef>
                <a:spcPct val="50000"/>
              </a:spcBef>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70" name="Text Box 2"/>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7173" name="Text Box 5"/>
          <p:cNvSpPr txBox="1">
            <a:spLocks noChangeArrowheads="1"/>
          </p:cNvSpPr>
          <p:nvPr/>
        </p:nvSpPr>
        <p:spPr bwMode="auto">
          <a:xfrm>
            <a:off x="685800" y="1600200"/>
            <a:ext cx="7467600" cy="3416320"/>
          </a:xfrm>
          <a:prstGeom prst="rect">
            <a:avLst/>
          </a:prstGeom>
          <a:noFill/>
          <a:ln w="9525">
            <a:noFill/>
            <a:miter lim="800000"/>
            <a:headEnd/>
            <a:tailEnd/>
          </a:ln>
          <a:effectLst/>
        </p:spPr>
        <p:txBody>
          <a:bodyPr>
            <a:spAutoFit/>
          </a:bodyPr>
          <a:lstStyle/>
          <a:p>
            <a:pPr>
              <a:spcBef>
                <a:spcPct val="50000"/>
              </a:spcBef>
            </a:pPr>
            <a:r>
              <a:rPr lang="en-US" sz="7200" dirty="0" err="1" smtClean="0"/>
              <a:t>J’ai</a:t>
            </a:r>
            <a:r>
              <a:rPr lang="en-US" sz="7200" dirty="0" smtClean="0"/>
              <a:t> </a:t>
            </a:r>
            <a:r>
              <a:rPr lang="en-US" sz="7200" dirty="0" err="1" smtClean="0"/>
              <a:t>étudié</a:t>
            </a:r>
            <a:r>
              <a:rPr lang="en-US" sz="7200" dirty="0" smtClean="0"/>
              <a:t> le </a:t>
            </a:r>
            <a:r>
              <a:rPr lang="en-US" sz="7200" dirty="0" err="1" smtClean="0"/>
              <a:t>français</a:t>
            </a:r>
            <a:r>
              <a:rPr lang="en-US" sz="7200" dirty="0" smtClean="0"/>
              <a:t>.  (ne…</a:t>
            </a:r>
            <a:r>
              <a:rPr lang="en-US" sz="7200" dirty="0" err="1" smtClean="0"/>
              <a:t>jamais</a:t>
            </a:r>
            <a:r>
              <a:rPr lang="en-US" sz="7200" dirty="0" smtClean="0"/>
              <a:t>)</a:t>
            </a:r>
            <a:endParaRPr lang="en-US" sz="7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1987" name="Text Box 3"/>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41988" name="Text Box 4"/>
          <p:cNvSpPr txBox="1">
            <a:spLocks noChangeArrowheads="1"/>
          </p:cNvSpPr>
          <p:nvPr/>
        </p:nvSpPr>
        <p:spPr bwMode="auto">
          <a:xfrm>
            <a:off x="685800" y="1600200"/>
            <a:ext cx="7467600" cy="2308324"/>
          </a:xfrm>
          <a:prstGeom prst="rect">
            <a:avLst/>
          </a:prstGeom>
          <a:noFill/>
          <a:ln w="9525">
            <a:noFill/>
            <a:miter lim="800000"/>
            <a:headEnd/>
            <a:tailEnd/>
          </a:ln>
          <a:effectLst/>
        </p:spPr>
        <p:txBody>
          <a:bodyPr>
            <a:spAutoFit/>
          </a:bodyPr>
          <a:lstStyle/>
          <a:p>
            <a:pPr>
              <a:spcBef>
                <a:spcPct val="50000"/>
              </a:spcBef>
            </a:pPr>
            <a:r>
              <a:rPr lang="en-US" sz="7200" dirty="0" smtClean="0"/>
              <a:t>Je </a:t>
            </a:r>
            <a:r>
              <a:rPr lang="en-US" sz="7200" dirty="0" err="1" smtClean="0"/>
              <a:t>n’ai</a:t>
            </a:r>
            <a:r>
              <a:rPr lang="en-US" sz="7200" dirty="0" smtClean="0"/>
              <a:t> </a:t>
            </a:r>
            <a:r>
              <a:rPr lang="en-US" sz="7200" dirty="0" err="1" smtClean="0"/>
              <a:t>jamais</a:t>
            </a:r>
            <a:r>
              <a:rPr lang="en-US" sz="7200" dirty="0" smtClean="0"/>
              <a:t> </a:t>
            </a:r>
            <a:r>
              <a:rPr lang="en-US" sz="7200" dirty="0" err="1" smtClean="0"/>
              <a:t>étudié</a:t>
            </a:r>
            <a:r>
              <a:rPr lang="en-US" sz="7200" dirty="0" smtClean="0"/>
              <a:t> le </a:t>
            </a:r>
            <a:r>
              <a:rPr lang="en-US" sz="7200" dirty="0" err="1" smtClean="0"/>
              <a:t>français</a:t>
            </a:r>
            <a:r>
              <a:rPr lang="en-US" sz="7200" dirty="0" smtClean="0"/>
              <a:t>.</a:t>
            </a:r>
            <a:endParaRPr lang="en-US" sz="7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819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8196" name="Text Box 4"/>
          <p:cNvSpPr txBox="1">
            <a:spLocks noChangeArrowheads="1"/>
          </p:cNvSpPr>
          <p:nvPr/>
        </p:nvSpPr>
        <p:spPr bwMode="auto">
          <a:xfrm>
            <a:off x="685800" y="1828800"/>
            <a:ext cx="7467600" cy="3416320"/>
          </a:xfrm>
          <a:prstGeom prst="rect">
            <a:avLst/>
          </a:prstGeom>
          <a:noFill/>
          <a:ln w="9525">
            <a:noFill/>
            <a:miter lim="800000"/>
            <a:headEnd/>
            <a:tailEnd/>
          </a:ln>
          <a:effectLst/>
        </p:spPr>
        <p:txBody>
          <a:bodyPr>
            <a:spAutoFit/>
          </a:bodyPr>
          <a:lstStyle/>
          <a:p>
            <a:pPr>
              <a:spcBef>
                <a:spcPct val="50000"/>
              </a:spcBef>
            </a:pPr>
            <a:r>
              <a:rPr lang="en-US" sz="7200" dirty="0" err="1" smtClean="0"/>
              <a:t>J’ai</a:t>
            </a:r>
            <a:r>
              <a:rPr lang="en-US" sz="7200" dirty="0" smtClean="0"/>
              <a:t> fait </a:t>
            </a:r>
            <a:r>
              <a:rPr lang="en-US" sz="7200" dirty="0" err="1" smtClean="0"/>
              <a:t>mes</a:t>
            </a:r>
            <a:r>
              <a:rPr lang="en-US" sz="7200" dirty="0" smtClean="0"/>
              <a:t> devoirs.  (ne…pas encore)</a:t>
            </a:r>
            <a:endParaRPr lang="en-US" sz="7200" dirty="0"/>
          </a:p>
        </p:txBody>
      </p:sp>
    </p:spTree>
  </p:cSld>
  <p:clrMapOvr>
    <a:masterClrMapping/>
  </p:clrMapOvr>
</p:sld>
</file>

<file path=ppt/theme/theme1.xml><?xml version="1.0" encoding="utf-8"?>
<a:theme xmlns:a="http://schemas.openxmlformats.org/drawingml/2006/main" name="Default Design">
  <a:themeElements>
    <a:clrScheme name="">
      <a:dk1>
        <a:srgbClr val="0000FF"/>
      </a:dk1>
      <a:lt1>
        <a:srgbClr val="0000FF"/>
      </a:lt1>
      <a:dk2>
        <a:srgbClr val="FF6600"/>
      </a:dk2>
      <a:lt2>
        <a:srgbClr val="808080"/>
      </a:lt2>
      <a:accent1>
        <a:srgbClr val="3333CC"/>
      </a:accent1>
      <a:accent2>
        <a:srgbClr val="3333CC"/>
      </a:accent2>
      <a:accent3>
        <a:srgbClr val="AAAAFF"/>
      </a:accent3>
      <a:accent4>
        <a:srgbClr val="0000DA"/>
      </a:accent4>
      <a:accent5>
        <a:srgbClr val="ADADE2"/>
      </a:accent5>
      <a:accent6>
        <a:srgbClr val="2D2DB9"/>
      </a:accent6>
      <a:hlink>
        <a:srgbClr val="FF9933"/>
      </a:hlink>
      <a:folHlink>
        <a:srgbClr val="6699FF"/>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spDef>
    <a:ln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659</TotalTime>
  <Words>858</Words>
  <Application>Microsoft Office PowerPoint</Application>
  <PresentationFormat>On-screen Show (4:3)</PresentationFormat>
  <Paragraphs>141</Paragraphs>
  <Slides>67</Slides>
  <Notes>1</Notes>
  <HiddenSlides>1</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Design</vt:lpstr>
      <vt:lpstr>Instructions for using this template.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Valued Customer</dc:creator>
  <cp:lastModifiedBy>DBerndt</cp:lastModifiedBy>
  <cp:revision>32</cp:revision>
  <dcterms:created xsi:type="dcterms:W3CDTF">1999-03-08T16:42:31Z</dcterms:created>
  <dcterms:modified xsi:type="dcterms:W3CDTF">2011-01-18T14:51:28Z</dcterms:modified>
</cp:coreProperties>
</file>